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1.xml" ContentType="application/inkml+xml"/>
  <Override PartName="/ppt/ink/ink12.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sldIdLst>
    <p:sldId id="299" r:id="rId5"/>
    <p:sldId id="260" r:id="rId6"/>
    <p:sldId id="261" r:id="rId7"/>
    <p:sldId id="265" r:id="rId8"/>
    <p:sldId id="262" r:id="rId9"/>
    <p:sldId id="286" r:id="rId10"/>
    <p:sldId id="266" r:id="rId11"/>
    <p:sldId id="288" r:id="rId12"/>
    <p:sldId id="273" r:id="rId13"/>
    <p:sldId id="304" r:id="rId14"/>
    <p:sldId id="267" r:id="rId15"/>
    <p:sldId id="302" r:id="rId16"/>
    <p:sldId id="268" r:id="rId17"/>
    <p:sldId id="269" r:id="rId18"/>
    <p:sldId id="270" r:id="rId19"/>
    <p:sldId id="271" r:id="rId20"/>
    <p:sldId id="274" r:id="rId21"/>
    <p:sldId id="277" r:id="rId22"/>
    <p:sldId id="279" r:id="rId23"/>
    <p:sldId id="280" r:id="rId24"/>
    <p:sldId id="276" r:id="rId25"/>
    <p:sldId id="275" r:id="rId26"/>
    <p:sldId id="303" r:id="rId27"/>
    <p:sldId id="281" r:id="rId28"/>
    <p:sldId id="282" r:id="rId29"/>
    <p:sldId id="285" r:id="rId30"/>
    <p:sldId id="283" r:id="rId31"/>
    <p:sldId id="294" r:id="rId32"/>
    <p:sldId id="284" r:id="rId33"/>
    <p:sldId id="257" r:id="rId34"/>
    <p:sldId id="259" r:id="rId35"/>
    <p:sldId id="258" r:id="rId36"/>
    <p:sldId id="295" r:id="rId37"/>
    <p:sldId id="296" r:id="rId38"/>
    <p:sldId id="289" r:id="rId39"/>
    <p:sldId id="305" r:id="rId40"/>
    <p:sldId id="297" r:id="rId41"/>
    <p:sldId id="287" r:id="rId42"/>
    <p:sldId id="291" r:id="rId43"/>
    <p:sldId id="292" r:id="rId44"/>
    <p:sldId id="293" r:id="rId45"/>
    <p:sldId id="29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327" autoAdjust="0"/>
  </p:normalViewPr>
  <p:slideViewPr>
    <p:cSldViewPr snapToGrid="0">
      <p:cViewPr varScale="1">
        <p:scale>
          <a:sx n="68" d="100"/>
          <a:sy n="68" d="100"/>
        </p:scale>
        <p:origin x="95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5T07:43:58.642"/>
    </inkml:context>
    <inkml:brush xml:id="br0">
      <inkml:brushProperty name="width" value="0.05" units="cm"/>
      <inkml:brushProperty name="height" value="0.05" units="cm"/>
    </inkml:brush>
  </inkml:definitions>
  <inkml:trace contextRef="#ctx0" brushRef="#br0">0 0 11024 0 0,'0'0'240'0'0,"0"0"48"0"0,0 0 16 0 0,0 0 16 0 0,0 0-256 0 0,0 0-64 0 0,0 0 0 0 0,0 0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5T14:18:42.694"/>
    </inkml:context>
    <inkml:brush xml:id="br0">
      <inkml:brushProperty name="width" value="0.05" units="cm"/>
      <inkml:brushProperty name="height" value="0.05" units="cm"/>
    </inkml:brush>
  </inkml:definitions>
  <inkml:trace contextRef="#ctx0" brushRef="#br0">1 1 4144 0 0,'0'0'368'0'0,"0"0"-296"0"0,0 0-72 0 0,0 0 0 0 0,0 0 1016 0 0,0 0 184 0 0,0 0 40 0 0,0 0 8 0 0,0 0-752 0 0,0 0-144 0 0,0 0-32 0 0,0 0-8 0 0,0 0-312 0 0,0 0 0 0 0,0 0-96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1T00:20:55.277"/>
    </inkml:context>
    <inkml:brush xml:id="br0">
      <inkml:brushProperty name="width" value="0.05" units="cm"/>
      <inkml:brushProperty name="height" value="0.05" units="cm"/>
      <inkml:brushProperty name="ignorePressure" value="1"/>
    </inkml:brush>
  </inkml:definitions>
  <inkml:trace contextRef="#ctx0" brushRef="#br0">0 0,'0'0,"0"0,0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4-11T00:21:53.155"/>
    </inkml:context>
    <inkml:brush xml:id="br0">
      <inkml:brushProperty name="width" value="0.05" units="cm"/>
      <inkml:brushProperty name="height" value="0.05" units="cm"/>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7T14:37:19.431"/>
    </inkml:context>
    <inkml:brush xml:id="br0">
      <inkml:brushProperty name="width" value="0.05" units="cm"/>
      <inkml:brushProperty name="height" value="0.05" units="cm"/>
    </inkml:brush>
  </inkml:definitions>
  <inkml:trace contextRef="#ctx0" brushRef="#br0">1 11 3224 0 0,'0'0'288'0'0,"0"0"-288"0"0,6-10 0 0 0,-6 10 0 0 0,0 0 512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7T14:37:22.502"/>
    </inkml:context>
    <inkml:brush xml:id="br0">
      <inkml:brushProperty name="width" value="0.05" units="cm"/>
      <inkml:brushProperty name="height" value="0.05" units="cm"/>
    </inkml:brush>
  </inkml:definitions>
  <inkml:trace contextRef="#ctx0" brushRef="#br0">6 11 7568 0 0,'0'0'336'0'0,"0"0"72"0"0,-6-10-328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5T14:18:42.681"/>
    </inkml:context>
    <inkml:brush xml:id="br0">
      <inkml:brushProperty name="width" value="0.05" units="cm"/>
      <inkml:brushProperty name="height" value="0.05" units="cm"/>
    </inkml:brush>
  </inkml:definitions>
  <inkml:trace contextRef="#ctx0" brushRef="#br0">303 180 9672 0 0,'-24'-11'864'0'0,"-11"0"-696"0"0,-2 0-168 0 0,-5-4 0 0 0,3 4 720 0 0,8-4 112 0 0,0 4 16 0 0,3 2 8 0 0,10-2-736 0 0,5 0-120 0 0,9 0-80 0 0,4 0 16 0 0,4 2-416 0 0,9-8-72 0 0,5 1-24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5T14:18:42.687"/>
    </inkml:context>
    <inkml:brush xml:id="br0">
      <inkml:brushProperty name="width" value="0.05" units="cm"/>
      <inkml:brushProperty name="height" value="0.05" units="cm"/>
    </inkml:brush>
  </inkml:definitions>
  <inkml:trace contextRef="#ctx0" brushRef="#br0">4 10 4144 0 0,'0'0'368'0'0,"0"0"-296"0"0,0 0-72 0 0,0 0 0 0 0,0 0 360 0 0,0 0 56 0 0,-2-4 16 0 0,2 4 0 0 0,-2-2-336 0 0,2 2-96 0 0,0 0 0 0 0,0 0 64 0 0,0 0-64 0 0,0 0-96 0 0,2-4 32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5T14:18:42.689"/>
    </inkml:context>
    <inkml:brush xml:id="br0">
      <inkml:brushProperty name="width" value="0.05" units="cm"/>
      <inkml:brushProperty name="height" value="0.05" units="cm"/>
    </inkml:brush>
  </inkml:definitions>
  <inkml:trace contextRef="#ctx0" brushRef="#br0">4 10 4144 0 0,'0'0'368'0'0,"0"0"-296"0"0,0 0-72 0 0,0 0 0 0 0,0 0 360 0 0,0 0 56 0 0,-2-4 16 0 0,2 4 0 0 0,-2-2-336 0 0,2 2-96 0 0,0 0 0 0 0,0 0 64 0 0,0 0-64 0 0,0 0-96 0 0,2-4 32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5T14:18:42.691"/>
    </inkml:context>
    <inkml:brush xml:id="br0">
      <inkml:brushProperty name="width" value="0.05" units="cm"/>
      <inkml:brushProperty name="height" value="0.05" units="cm"/>
    </inkml:brush>
  </inkml:definitions>
  <inkml:trace contextRef="#ctx0" brushRef="#br0">15 32 9272 0 0,'-1'-1'194'0'0,"-10"-9"622"0"0,11 9-818 0 0,-1 1 0 0 0,1-1 0 0 0,0 1 0 0 0,0-1 1 0 0,-1 1-1 0 0,1-1 0 0 0,0 1 0 0 0,0-1 0 0 0,0 1 0 0 0,0-1 0 0 0,-1 1 0 0 0,1-1 0 0 0,0 0 0 0 0,0 1 0 0 0,0-1 1 0 0,0 1-1 0 0,0-1 0 0 0,1 1 0 0 0,-1-1 0 0 0,0 0 0 0 0,0 1 0 0 0,0-1 0 0 0,0 1 0 0 0,1-1 0 0 0,-1 1 0 0 0,0-1 1 0 0,0 1-1 0 0,1-1 0 0 0,-1 1 0 0 0,0 0 0 0 0,1-1 0 0 0,-1 0 2 0 0,3 0-2469 0 0,0 0-859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5T14:18:42.692"/>
    </inkml:context>
    <inkml:brush xml:id="br0">
      <inkml:brushProperty name="width" value="0.05" units="cm"/>
      <inkml:brushProperty name="height" value="0.05" units="cm"/>
    </inkml:brush>
  </inkml:definitions>
  <inkml:trace contextRef="#ctx0" brushRef="#br0">12 3 6912 0 0,'-12'-3'304'0'0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5T14:18:42.693"/>
    </inkml:context>
    <inkml:brush xml:id="br0">
      <inkml:brushProperty name="width" value="0.05" units="cm"/>
      <inkml:brushProperty name="height" value="0.05" units="cm"/>
    </inkml:brush>
  </inkml:definitions>
  <inkml:trace contextRef="#ctx0" brushRef="#br0">0 80 4112 0 0,'0'0'191'0'0,"13"-12"1066"0"0,-13 11-1274 0 0,11-21 1243 0 0,-11 21-987 0 0,5-13 422 0 0,-2-8-45 0 0,-3 22-517 0 0,0-2-3 0 0,0-3-400 0 0,0 4-1674 0 0,0 1-692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D8EA72-CF83-4FF0-B814-E7AB5D61AAC9}" type="datetimeFigureOut">
              <a:rPr lang="en-US" smtClean="0"/>
              <a:t>04-Oct-21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64FF5-EC90-472C-8854-DB47E3E794E1}" type="slidenum">
              <a:rPr lang="en-US" smtClean="0"/>
              <a:t>‹#›</a:t>
            </a:fld>
            <a:endParaRPr lang="en-US"/>
          </a:p>
        </p:txBody>
      </p:sp>
    </p:spTree>
    <p:extLst>
      <p:ext uri="{BB962C8B-B14F-4D97-AF65-F5344CB8AC3E}">
        <p14:creationId xmlns:p14="http://schemas.microsoft.com/office/powerpoint/2010/main" val="1084320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i.wikipedia.org/wiki/Ti%E1%BA%BFng_Anh"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endParaRPr lang="en-GB"/>
          </a:p>
        </p:txBody>
      </p:sp>
      <p:sp>
        <p:nvSpPr>
          <p:cNvPr id="5" name="Slide Number Placeholder 4"/>
          <p:cNvSpPr>
            <a:spLocks noGrp="1"/>
          </p:cNvSpPr>
          <p:nvPr>
            <p:ph type="sldNum" sz="quarter" idx="11"/>
          </p:nvPr>
        </p:nvSpPr>
        <p:spPr/>
        <p:txBody>
          <a:bodyPr/>
          <a:lstStyle/>
          <a:p>
            <a:fld id="{01EDCFA7-6551-4BB2-B123-1517CEC3C420}" type="slidenum">
              <a:rPr lang="en-GB" smtClean="0"/>
              <a:t>1</a:t>
            </a:fld>
            <a:endParaRPr lang="en-GB"/>
          </a:p>
        </p:txBody>
      </p:sp>
    </p:spTree>
    <p:extLst>
      <p:ext uri="{BB962C8B-B14F-4D97-AF65-F5344CB8AC3E}">
        <p14:creationId xmlns:p14="http://schemas.microsoft.com/office/powerpoint/2010/main" val="428726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Client </a:t>
            </a:r>
            <a:r>
              <a:rPr lang="en-US" sz="1200" kern="1200">
                <a:solidFill>
                  <a:schemeClr val="tx1"/>
                </a:solidFill>
                <a:effectLst/>
                <a:latin typeface="+mn-lt"/>
                <a:ea typeface="+mn-ea"/>
                <a:cs typeface="+mn-cs"/>
              </a:rPr>
              <a:t>(</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hoặc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nào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tập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qua </a:t>
            </a:r>
            <a:r>
              <a:rPr lang="en-US" sz="1200" kern="1200" err="1">
                <a:solidFill>
                  <a:schemeClr val="tx1"/>
                </a:solidFill>
                <a:effectLst/>
                <a:latin typeface="+mn-lt"/>
                <a:ea typeface="+mn-ea"/>
                <a:cs typeface="+mn-cs"/>
              </a:rPr>
              <a:t>mạng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coi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quan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trọng</a:t>
            </a:r>
            <a:r>
              <a:rPr lang="en-US" sz="1200" kern="1200">
                <a:solidFill>
                  <a:schemeClr val="tx1"/>
                </a:solidFill>
                <a:effectLst/>
                <a:latin typeface="+mn-lt"/>
                <a:ea typeface="+mn-ea"/>
                <a:cs typeface="+mn-cs"/>
              </a:rPr>
              <a:t> cần </a:t>
            </a:r>
            <a:r>
              <a:rPr lang="en-US" sz="1200" kern="1200" err="1">
                <a:solidFill>
                  <a:schemeClr val="tx1"/>
                </a:solidFill>
                <a:effectLst/>
                <a:latin typeface="+mn-lt"/>
                <a:ea typeface="+mn-ea"/>
                <a:cs typeface="+mn-cs"/>
              </a:rPr>
              <a:t>lưu</a:t>
            </a:r>
            <a:r>
              <a:rPr lang="en-US" sz="1200" kern="1200">
                <a:solidFill>
                  <a:schemeClr val="tx1"/>
                </a:solidFill>
                <a:effectLst/>
                <a:latin typeface="+mn-lt"/>
                <a:ea typeface="+mn-ea"/>
                <a:cs typeface="+mn-cs"/>
              </a:rPr>
              <a:t> ý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máy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chủ</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máy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MQTT. </a:t>
            </a:r>
            <a:r>
              <a:rPr lang="en-US" sz="1200" kern="1200" err="1">
                <a:solidFill>
                  <a:schemeClr val="tx1"/>
                </a:solidFill>
                <a:effectLst/>
                <a:latin typeface="+mn-lt"/>
                <a:ea typeface="+mn-ea"/>
                <a:cs typeface="+mn-cs"/>
              </a:rPr>
              <a:t>Cả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gọi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vì</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họ</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dịch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vụ</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tập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tục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hoặc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tục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duy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trì</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phiên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theo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dõi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thường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qua </a:t>
            </a:r>
            <a:r>
              <a:rPr lang="en-US" sz="1200" kern="1200" err="1">
                <a:solidFill>
                  <a:schemeClr val="tx1"/>
                </a:solidFill>
                <a:effectLst/>
                <a:latin typeface="+mn-lt"/>
                <a:ea typeface="+mn-ea"/>
                <a:cs typeface="+mn-cs"/>
              </a:rPr>
              <a:t>thư</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SDK.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thư</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sẵn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C, C ++, Go, Java, C #, PHP, Python, Node.js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Arduino.</a:t>
            </a:r>
          </a:p>
          <a:p>
            <a:r>
              <a:rPr lang="en-US" sz="1200" b="1" kern="1200">
                <a:solidFill>
                  <a:schemeClr val="tx1"/>
                </a:solidFill>
                <a:effectLst/>
                <a:latin typeface="+mn-lt"/>
                <a:ea typeface="+mn-ea"/>
                <a:cs typeface="+mn-cs"/>
              </a:rPr>
              <a:t>Broker</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mềm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nhận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tin </a:t>
            </a:r>
            <a:r>
              <a:rPr lang="en-US" sz="1200" kern="1200" err="1">
                <a:solidFill>
                  <a:schemeClr val="tx1"/>
                </a:solidFill>
                <a:effectLst/>
                <a:latin typeface="+mn-lt"/>
                <a:ea typeface="+mn-ea"/>
                <a:cs typeface="+mn-cs"/>
              </a:rPr>
              <a:t>nhắn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từ</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gửi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chúng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tục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Tùy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thuộc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triển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quyết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định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lớp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mở</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rộng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triển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thương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MQTT</a:t>
            </a:r>
            <a:r>
              <a:rPr lang="en-US" sz="1200" kern="1200">
                <a:solidFill>
                  <a:schemeClr val="tx1"/>
                </a:solidFill>
                <a:effectLst/>
                <a:latin typeface="+mn-lt"/>
                <a:ea typeface="+mn-ea"/>
                <a:cs typeface="+mn-cs"/>
              </a:rPr>
              <a:t> bao </a:t>
            </a:r>
            <a:r>
              <a:rPr lang="en-US" sz="1200" kern="1200" err="1">
                <a:solidFill>
                  <a:schemeClr val="tx1"/>
                </a:solidFill>
                <a:effectLst/>
                <a:latin typeface="+mn-lt"/>
                <a:ea typeface="+mn-ea"/>
                <a:cs typeface="+mn-cs"/>
              </a:rPr>
              <a:t>gồm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HiveMQ</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Xively</a:t>
            </a:r>
            <a:r>
              <a:rPr lang="en-US" sz="1200" kern="1200">
                <a:solidFill>
                  <a:schemeClr val="tx1"/>
                </a:solidFill>
                <a:effectLst/>
                <a:latin typeface="+mn-lt"/>
                <a:ea typeface="+mn-ea"/>
                <a:cs typeface="+mn-cs"/>
              </a:rPr>
              <a:t>, AWS IoT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Loop.</a:t>
            </a:r>
          </a:p>
          <a:p>
            <a:r>
              <a:rPr lang="en-US" sz="1200" b="1" kern="1200">
                <a:solidFill>
                  <a:schemeClr val="tx1"/>
                </a:solidFill>
                <a:effectLst/>
                <a:latin typeface="+mn-lt"/>
                <a:ea typeface="+mn-ea"/>
                <a:cs typeface="+mn-cs"/>
              </a:rPr>
              <a:t>Topic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Chủ</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chủ</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MQTT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điểm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cuối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hoạt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như</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phân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tâm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tin </a:t>
            </a:r>
            <a:r>
              <a:rPr lang="en-US" sz="1200" kern="1200" err="1">
                <a:solidFill>
                  <a:schemeClr val="tx1"/>
                </a:solidFill>
                <a:effectLst/>
                <a:latin typeface="+mn-lt"/>
                <a:ea typeface="+mn-ea"/>
                <a:cs typeface="+mn-cs"/>
              </a:rPr>
              <a:t>nhắn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MQTT,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chủ</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nổi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tiếng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tạo</a:t>
            </a:r>
            <a:r>
              <a:rPr lang="en-US" sz="1200" kern="1200">
                <a:solidFill>
                  <a:schemeClr val="tx1"/>
                </a:solidFill>
                <a:effectLst/>
                <a:latin typeface="+mn-lt"/>
                <a:ea typeface="+mn-ea"/>
                <a:cs typeface="+mn-cs"/>
              </a:rPr>
              <a:t> ra </a:t>
            </a:r>
            <a:r>
              <a:rPr lang="en-US" sz="1200" kern="1200" err="1">
                <a:solidFill>
                  <a:schemeClr val="tx1"/>
                </a:solidFill>
                <a:effectLst/>
                <a:latin typeface="+mn-lt"/>
                <a:ea typeface="+mn-ea"/>
                <a:cs typeface="+mn-cs"/>
              </a:rPr>
              <a:t>khi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chúng</a:t>
            </a:r>
            <a:r>
              <a:rPr lang="en-US" sz="1200" kern="1200">
                <a:solidFill>
                  <a:schemeClr val="tx1"/>
                </a:solidFill>
                <a:effectLst/>
                <a:latin typeface="+mn-lt"/>
                <a:ea typeface="+mn-ea"/>
                <a:cs typeface="+mn-cs"/>
              </a:rPr>
              <a:t> ta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lập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nối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Chủ</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chuỗi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phân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cấp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hóa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bằng</a:t>
            </a:r>
            <a:r>
              <a:rPr lang="en-US" sz="1200" kern="1200">
                <a:solidFill>
                  <a:schemeClr val="tx1"/>
                </a:solidFill>
                <a:effectLst/>
                <a:latin typeface="+mn-lt"/>
                <a:ea typeface="+mn-ea"/>
                <a:cs typeface="+mn-cs"/>
              </a:rPr>
              <a:t> UTF-8,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phân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bằng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dấu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chéo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chọn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chủ</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cụ</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hoặc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chủ</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phụ</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qua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diện</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Message</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báo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nhận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từ</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chủ</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hoặc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gửi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chủ</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đề</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Publish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trình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gửi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điệp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Subscribe</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thiết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thực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báo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từ</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người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Connection</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MQTT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dụng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bởi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máy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dựa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trên</a:t>
            </a:r>
            <a:r>
              <a:rPr lang="en-US" sz="1200" kern="1200">
                <a:solidFill>
                  <a:schemeClr val="tx1"/>
                </a:solidFill>
                <a:effectLst/>
                <a:latin typeface="+mn-lt"/>
                <a:ea typeface="+mn-ea"/>
                <a:cs typeface="+mn-cs"/>
              </a:rPr>
              <a:t> TCP/IP. </a:t>
            </a:r>
            <a:r>
              <a:rPr lang="en-US" sz="1200" kern="1200" err="1">
                <a:solidFill>
                  <a:schemeClr val="tx1"/>
                </a:solidFill>
                <a:effectLst/>
                <a:latin typeface="+mn-lt"/>
                <a:ea typeface="+mn-ea"/>
                <a:cs typeface="+mn-cs"/>
              </a:rPr>
              <a:t>Cổng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tiêu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chuẩn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bởi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công</a:t>
            </a:r>
            <a:r>
              <a:rPr lang="en-US" sz="1200" kern="1200">
                <a:solidFill>
                  <a:schemeClr val="tx1"/>
                </a:solidFill>
                <a:effectLst/>
                <a:latin typeface="+mn-lt"/>
                <a:ea typeface="+mn-ea"/>
                <a:cs typeface="+mn-cs"/>
              </a:rPr>
              <a:t> ty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năm</a:t>
            </a:r>
            <a:r>
              <a:rPr lang="en-US" sz="1200" kern="1200">
                <a:solidFill>
                  <a:schemeClr val="tx1"/>
                </a:solidFill>
                <a:effectLst/>
                <a:latin typeface="+mn-lt"/>
                <a:ea typeface="+mn-ea"/>
                <a:cs typeface="+mn-cs"/>
              </a:rPr>
              <a:t> 1883, </a:t>
            </a:r>
            <a:r>
              <a:rPr lang="en-US" sz="1200" kern="1200" err="1">
                <a:solidFill>
                  <a:schemeClr val="tx1"/>
                </a:solidFill>
                <a:effectLst/>
                <a:latin typeface="+mn-lt"/>
                <a:ea typeface="+mn-ea"/>
                <a:cs typeface="+mn-cs"/>
              </a:rPr>
              <a:t>không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phải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cổng</a:t>
            </a:r>
            <a:r>
              <a:rPr lang="en-US" sz="1200" kern="1200">
                <a:solidFill>
                  <a:schemeClr val="tx1"/>
                </a:solidFill>
                <a:effectLst/>
                <a:latin typeface="+mn-lt"/>
                <a:ea typeface="+mn-ea"/>
                <a:cs typeface="+mn-cs"/>
              </a:rPr>
              <a:t> an </a:t>
            </a:r>
            <a:r>
              <a:rPr lang="en-US" sz="1200" kern="1200" err="1">
                <a:solidFill>
                  <a:schemeClr val="tx1"/>
                </a:solidFill>
                <a:effectLst/>
                <a:latin typeface="+mn-lt"/>
                <a:ea typeface="+mn-ea"/>
                <a:cs typeface="+mn-cs"/>
              </a:rPr>
              <a:t>toàn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Những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hỗ</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trợ</a:t>
            </a:r>
            <a:r>
              <a:rPr lang="en-US" sz="1200" kern="1200">
                <a:solidFill>
                  <a:schemeClr val="tx1"/>
                </a:solidFill>
                <a:effectLst/>
                <a:latin typeface="+mn-lt"/>
                <a:ea typeface="+mn-ea"/>
                <a:cs typeface="+mn-cs"/>
              </a:rPr>
              <a:t> TLS / SSL </a:t>
            </a:r>
            <a:r>
              <a:rPr lang="en-US" sz="1200" kern="1200" err="1">
                <a:solidFill>
                  <a:schemeClr val="tx1"/>
                </a:solidFill>
                <a:effectLst/>
                <a:latin typeface="+mn-lt"/>
                <a:ea typeface="+mn-ea"/>
                <a:cs typeface="+mn-cs"/>
              </a:rPr>
              <a:t>thường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dụng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cổng</a:t>
            </a:r>
            <a:r>
              <a:rPr lang="en-US" sz="1200" kern="1200">
                <a:solidFill>
                  <a:schemeClr val="tx1"/>
                </a:solidFill>
                <a:effectLst/>
                <a:latin typeface="+mn-lt"/>
                <a:ea typeface="+mn-ea"/>
                <a:cs typeface="+mn-cs"/>
              </a:rPr>
              <a:t> 8883. </a:t>
            </a:r>
            <a:r>
              <a:rPr lang="en-US" sz="1200" kern="1200" err="1">
                <a:solidFill>
                  <a:schemeClr val="tx1"/>
                </a:solidFill>
                <a:effectLst/>
                <a:latin typeface="+mn-lt"/>
                <a:ea typeface="+mn-ea"/>
                <a:cs typeface="+mn-cs"/>
              </a:rPr>
              <a:t>Để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lạc</a:t>
            </a:r>
            <a:r>
              <a:rPr lang="en-US" sz="1200" kern="1200">
                <a:solidFill>
                  <a:schemeClr val="tx1"/>
                </a:solidFill>
                <a:effectLst/>
                <a:latin typeface="+mn-lt"/>
                <a:ea typeface="+mn-ea"/>
                <a:cs typeface="+mn-cs"/>
              </a:rPr>
              <a:t> an </a:t>
            </a:r>
            <a:r>
              <a:rPr lang="en-US" sz="1200" kern="1200" err="1">
                <a:solidFill>
                  <a:schemeClr val="tx1"/>
                </a:solidFill>
                <a:effectLst/>
                <a:latin typeface="+mn-lt"/>
                <a:ea typeface="+mn-ea"/>
                <a:cs typeface="+mn-cs"/>
              </a:rPr>
              <a:t>toàn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môi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dựa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chứng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chỉ</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kỹ</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thuật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số</a:t>
            </a:r>
            <a:r>
              <a:rPr lang="en-US" sz="1200" kern="1200">
                <a:solidFill>
                  <a:schemeClr val="tx1"/>
                </a:solidFill>
                <a:effectLst/>
                <a:latin typeface="+mn-lt"/>
                <a:ea typeface="+mn-ea"/>
                <a:cs typeface="+mn-cs"/>
              </a:rPr>
              <a:t>. AWS IoT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những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triển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khai</a:t>
            </a:r>
            <a:r>
              <a:rPr lang="en-US" sz="1200" kern="1200">
                <a:solidFill>
                  <a:schemeClr val="tx1"/>
                </a:solidFill>
                <a:effectLst/>
                <a:latin typeface="+mn-lt"/>
                <a:ea typeface="+mn-ea"/>
                <a:cs typeface="+mn-cs"/>
              </a:rPr>
              <a:t> an </a:t>
            </a:r>
            <a:r>
              <a:rPr lang="en-US" sz="1200" kern="1200" err="1">
                <a:solidFill>
                  <a:schemeClr val="tx1"/>
                </a:solidFill>
                <a:effectLst/>
                <a:latin typeface="+mn-lt"/>
                <a:ea typeface="+mn-ea"/>
                <a:cs typeface="+mn-cs"/>
              </a:rPr>
              <a:t>toàn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của</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MQTT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yêu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cầu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dụng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chứng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chỉ</a:t>
            </a:r>
            <a:r>
              <a:rPr lang="en-US" sz="1200" kern="1200">
                <a:solidFill>
                  <a:schemeClr val="tx1"/>
                </a:solidFill>
                <a:effectLst/>
                <a:latin typeface="+mn-lt"/>
                <a:ea typeface="+mn-ea"/>
                <a:cs typeface="+mn-cs"/>
              </a:rPr>
              <a:t> X.509.</a:t>
            </a:r>
          </a:p>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19</a:t>
            </a:fld>
            <a:endParaRPr lang="en-US"/>
          </a:p>
        </p:txBody>
      </p:sp>
    </p:spTree>
    <p:extLst>
      <p:ext uri="{BB962C8B-B14F-4D97-AF65-F5344CB8AC3E}">
        <p14:creationId xmlns:p14="http://schemas.microsoft.com/office/powerpoint/2010/main" val="1274465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Các khách hàng bắt đầu đặt ra nhiều câu hỏi khác nhau, chủ yếu xoay quanh việc họ có thể thực sự cứ thế cầm món hàng mình cần và đi ra, hay khi cầm hàng lên xem rồi đặt lại trên kệ, thậm chí nhầm kệ, thì có bị tính tiền hay không. Thực chất mỗi kệ hàng tại Amazon Go đều được trang bị bộ phận cảm ứng giúp rà soát những sai sót như trên, giúp người mua không bị trừ tiền sai. Nếu muốn kiểm tra xem mình đã mua những gì, khách hàng chỉ cần đọc lại hóa đơn đã được Amazon gửi trên ứng dụng.</a:t>
            </a:r>
          </a:p>
          <a:p>
            <a:r>
              <a:rPr lang="vi-VN" sz="1200" b="0" i="0" kern="1200">
                <a:solidFill>
                  <a:schemeClr val="tx1"/>
                </a:solidFill>
                <a:effectLst/>
                <a:latin typeface="+mn-lt"/>
                <a:ea typeface="+mn-ea"/>
                <a:cs typeface="+mn-cs"/>
              </a:rPr>
              <a:t>Vậy một phụ huynh dắt theo con nhỏ sẽ quẹt thẻ ra sao nếu các em chưa có tài khoản Amazon? Vị phụ huynh này sẽ dùng ứng dụng quét (scan) tất cả các thành viên trong nhà, thế là các em có thể tha hồ khám phá cửa hàng rộng 700 mét vuông và mang về mọi thứ mình muốn, mọi chi phí sẽ được trừ vào tài khoản của cha mẹ.</a:t>
            </a:r>
          </a:p>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21</a:t>
            </a:fld>
            <a:endParaRPr lang="en-US"/>
          </a:p>
        </p:txBody>
      </p:sp>
    </p:spTree>
    <p:extLst>
      <p:ext uri="{BB962C8B-B14F-4D97-AF65-F5344CB8AC3E}">
        <p14:creationId xmlns:p14="http://schemas.microsoft.com/office/powerpoint/2010/main" val="28859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Tại</a:t>
            </a:r>
            <a:r>
              <a:rPr lang="en-US"/>
              <a:t> </a:t>
            </a:r>
            <a:r>
              <a:rPr lang="en-US" err="1"/>
              <a:t>các</a:t>
            </a:r>
            <a:r>
              <a:rPr lang="en-US"/>
              <a:t> </a:t>
            </a:r>
            <a:r>
              <a:rPr lang="en-US" err="1"/>
              <a:t>kệ</a:t>
            </a:r>
            <a:r>
              <a:rPr lang="en-US"/>
              <a:t> </a:t>
            </a:r>
            <a:r>
              <a:rPr lang="en-US" err="1"/>
              <a:t>hàng</a:t>
            </a:r>
            <a:r>
              <a:rPr lang="en-US"/>
              <a:t>,</a:t>
            </a:r>
          </a:p>
        </p:txBody>
      </p:sp>
      <p:sp>
        <p:nvSpPr>
          <p:cNvPr id="4" name="Slide Number Placeholder 3"/>
          <p:cNvSpPr>
            <a:spLocks noGrp="1"/>
          </p:cNvSpPr>
          <p:nvPr>
            <p:ph type="sldNum" sz="quarter" idx="5"/>
          </p:nvPr>
        </p:nvSpPr>
        <p:spPr/>
        <p:txBody>
          <a:bodyPr/>
          <a:lstStyle/>
          <a:p>
            <a:fld id="{5BA64FF5-EC90-472C-8854-DB47E3E794E1}" type="slidenum">
              <a:rPr lang="en-US" smtClean="0"/>
              <a:t>22</a:t>
            </a:fld>
            <a:endParaRPr lang="en-US"/>
          </a:p>
        </p:txBody>
      </p:sp>
    </p:spTree>
    <p:extLst>
      <p:ext uri="{BB962C8B-B14F-4D97-AF65-F5344CB8AC3E}">
        <p14:creationId xmlns:p14="http://schemas.microsoft.com/office/powerpoint/2010/main" val="4220461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gn="just">
              <a:lnSpc>
                <a:spcPct val="150000"/>
              </a:lnSpc>
              <a:spcAft>
                <a:spcPts val="800"/>
              </a:spcAft>
            </a:pPr>
            <a:r>
              <a:rPr lang="en-US" err="1">
                <a:latin typeface="Times New Roman" panose="02020603050405020304" pitchFamily="18" charset="0"/>
                <a:ea typeface="Calibri" panose="020F0502020204030204" pitchFamily="34" charset="0"/>
                <a:cs typeface="Times New Roman" panose="02020603050405020304" pitchFamily="18" charset="0"/>
              </a:rPr>
              <a:t>Quy</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trình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được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tực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hiện</a:t>
            </a:r>
            <a:r>
              <a:rPr lang="en-US">
                <a:latin typeface="Times New Roman" panose="02020603050405020304" pitchFamily="18" charset="0"/>
                <a:ea typeface="Calibri" panose="020F0502020204030204" pitchFamily="34" charset="0"/>
                <a:cs typeface="Times New Roman" panose="02020603050405020304" pitchFamily="18" charset="0"/>
              </a:rPr>
              <a:t> qua </a:t>
            </a:r>
            <a:r>
              <a:rPr lang="en-US" err="1">
                <a:latin typeface="Times New Roman" panose="02020603050405020304" pitchFamily="18" charset="0"/>
                <a:ea typeface="Calibri" panose="020F0502020204030204" pitchFamily="34" charset="0"/>
                <a:cs typeface="Times New Roman" panose="02020603050405020304" pitchFamily="18" charset="0"/>
              </a:rPr>
              <a:t>các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bước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như</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sau</a:t>
            </a:r>
            <a:endParaRPr lang="en-US" sz="105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(1) </a:t>
            </a:r>
            <a:r>
              <a:rPr lang="en-US" err="1">
                <a:latin typeface="Times New Roman" panose="02020603050405020304" pitchFamily="18" charset="0"/>
                <a:ea typeface="Calibri" panose="020F0502020204030204" pitchFamily="34" charset="0"/>
                <a:cs typeface="Times New Roman" panose="02020603050405020304" pitchFamily="18" charset="0"/>
              </a:rPr>
              <a:t>Khi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khách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lấy</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sản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phẩm</a:t>
            </a:r>
            <a:r>
              <a:rPr lang="en-US">
                <a:latin typeface="Times New Roman" panose="02020603050405020304" pitchFamily="18" charset="0"/>
                <a:ea typeface="Calibri" panose="020F0502020204030204" pitchFamily="34" charset="0"/>
                <a:cs typeface="Times New Roman" panose="02020603050405020304" pitchFamily="18" charset="0"/>
              </a:rPr>
              <a:t> ra </a:t>
            </a:r>
            <a:r>
              <a:rPr lang="en-US" err="1">
                <a:latin typeface="Times New Roman" panose="02020603050405020304" pitchFamily="18" charset="0"/>
                <a:ea typeface="Calibri" panose="020F0502020204030204" pitchFamily="34" charset="0"/>
                <a:cs typeface="Times New Roman" panose="02020603050405020304" pitchFamily="18" charset="0"/>
              </a:rPr>
              <a:t>khỏi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kệ</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thẻ</a:t>
            </a:r>
            <a:r>
              <a:rPr lang="en-US">
                <a:latin typeface="Times New Roman" panose="02020603050405020304" pitchFamily="18" charset="0"/>
                <a:ea typeface="Calibri" panose="020F0502020204030204" pitchFamily="34" charset="0"/>
                <a:cs typeface="Times New Roman" panose="02020603050405020304" pitchFamily="18" charset="0"/>
              </a:rPr>
              <a:t> RFID </a:t>
            </a:r>
            <a:r>
              <a:rPr lang="en-US" err="1">
                <a:latin typeface="Times New Roman" panose="02020603050405020304" pitchFamily="18" charset="0"/>
                <a:ea typeface="Calibri" panose="020F0502020204030204" pitchFamily="34" charset="0"/>
                <a:cs typeface="Times New Roman" panose="02020603050405020304" pitchFamily="18" charset="0"/>
              </a:rPr>
              <a:t>của</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sản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phẩm</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sẽ</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được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quét</a:t>
            </a:r>
            <a:r>
              <a:rPr lang="en-US">
                <a:latin typeface="Times New Roman" panose="02020603050405020304" pitchFamily="18" charset="0"/>
                <a:ea typeface="Calibri" panose="020F0502020204030204" pitchFamily="34" charset="0"/>
                <a:cs typeface="Times New Roman" panose="02020603050405020304" pitchFamily="18" charset="0"/>
              </a:rPr>
              <a:t> qua </a:t>
            </a:r>
            <a:r>
              <a:rPr lang="en-US" err="1">
                <a:latin typeface="Times New Roman" panose="02020603050405020304" pitchFamily="18" charset="0"/>
                <a:ea typeface="Calibri" panose="020F0502020204030204" pitchFamily="34" charset="0"/>
                <a:cs typeface="Times New Roman" panose="02020603050405020304" pitchFamily="18" charset="0"/>
              </a:rPr>
              <a:t>mạch</a:t>
            </a:r>
            <a:r>
              <a:rPr lang="en-US">
                <a:latin typeface="Times New Roman" panose="02020603050405020304" pitchFamily="18" charset="0"/>
                <a:ea typeface="Calibri" panose="020F0502020204030204" pitchFamily="34" charset="0"/>
                <a:cs typeface="Times New Roman" panose="02020603050405020304" pitchFamily="18" charset="0"/>
              </a:rPr>
              <a:t> RFID reader RC522.</a:t>
            </a:r>
            <a:endParaRPr lang="en-US" sz="105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(2) </a:t>
            </a:r>
            <a:r>
              <a:rPr lang="en-US" err="1">
                <a:latin typeface="Times New Roman" panose="02020603050405020304" pitchFamily="18" charset="0"/>
                <a:ea typeface="Calibri" panose="020F0502020204030204" pitchFamily="34" charset="0"/>
                <a:cs typeface="Times New Roman" panose="02020603050405020304" pitchFamily="18" charset="0"/>
              </a:rPr>
              <a:t>Mạch</a:t>
            </a:r>
            <a:r>
              <a:rPr lang="en-US">
                <a:latin typeface="Times New Roman" panose="02020603050405020304" pitchFamily="18" charset="0"/>
                <a:ea typeface="Calibri" panose="020F0502020204030204" pitchFamily="34" charset="0"/>
                <a:cs typeface="Times New Roman" panose="02020603050405020304" pitchFamily="18" charset="0"/>
              </a:rPr>
              <a:t> RFID reader RC522 </a:t>
            </a:r>
            <a:r>
              <a:rPr lang="en-US" err="1">
                <a:latin typeface="Times New Roman" panose="02020603050405020304" pitchFamily="18" charset="0"/>
                <a:ea typeface="Calibri" panose="020F0502020204030204" pitchFamily="34" charset="0"/>
                <a:cs typeface="Times New Roman" panose="02020603050405020304" pitchFamily="18" charset="0"/>
              </a:rPr>
              <a:t>sau</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khi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đọc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được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dữ</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liệu</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của</a:t>
            </a:r>
            <a:r>
              <a:rPr lang="en-US">
                <a:latin typeface="Times New Roman" panose="02020603050405020304" pitchFamily="18" charset="0"/>
                <a:ea typeface="Calibri" panose="020F0502020204030204" pitchFamily="34" charset="0"/>
                <a:cs typeface="Times New Roman" panose="02020603050405020304" pitchFamily="18" charset="0"/>
              </a:rPr>
              <a:t> RFID tag </a:t>
            </a:r>
            <a:r>
              <a:rPr lang="en-US" err="1">
                <a:latin typeface="Times New Roman" panose="02020603050405020304" pitchFamily="18" charset="0"/>
                <a:ea typeface="Calibri" panose="020F0502020204030204" pitchFamily="34" charset="0"/>
                <a:cs typeface="Times New Roman" panose="02020603050405020304" pitchFamily="18" charset="0"/>
              </a:rPr>
              <a:t>sẽ</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gửi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về</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mạch</a:t>
            </a:r>
            <a:r>
              <a:rPr lang="en-US">
                <a:latin typeface="Times New Roman" panose="02020603050405020304" pitchFamily="18" charset="0"/>
                <a:ea typeface="Calibri" panose="020F0502020204030204" pitchFamily="34" charset="0"/>
                <a:cs typeface="Times New Roman" panose="02020603050405020304" pitchFamily="18" charset="0"/>
              </a:rPr>
              <a:t> NodeMCU-ESP8266.</a:t>
            </a:r>
            <a:endParaRPr lang="en-US" sz="105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(3) NodeMCU-ESP8266 </a:t>
            </a:r>
            <a:r>
              <a:rPr lang="en-US" err="1">
                <a:latin typeface="Times New Roman" panose="02020603050405020304" pitchFamily="18" charset="0"/>
                <a:ea typeface="Calibri" panose="020F0502020204030204" pitchFamily="34" charset="0"/>
                <a:cs typeface="Times New Roman" panose="02020603050405020304" pitchFamily="18" charset="0"/>
              </a:rPr>
              <a:t>sẽ</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gửi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mã</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kệ</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cũng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với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mã</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sản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phẩm</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vừa</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được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lấy</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về</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máy</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chủ</a:t>
            </a:r>
            <a:r>
              <a:rPr lang="en-US">
                <a:latin typeface="Times New Roman" panose="02020603050405020304" pitchFamily="18" charset="0"/>
                <a:ea typeface="Calibri" panose="020F0502020204030204" pitchFamily="34" charset="0"/>
                <a:cs typeface="Times New Roman" panose="02020603050405020304" pitchFamily="18" charset="0"/>
              </a:rPr>
              <a:t> MQTT.</a:t>
            </a:r>
            <a:endParaRPr lang="en-US" sz="105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(4) </a:t>
            </a:r>
            <a:r>
              <a:rPr lang="en-US" err="1">
                <a:latin typeface="Times New Roman" panose="02020603050405020304" pitchFamily="18" charset="0"/>
                <a:ea typeface="Calibri" panose="020F0502020204030204" pitchFamily="34" charset="0"/>
                <a:cs typeface="Times New Roman" panose="02020603050405020304" pitchFamily="18" charset="0"/>
              </a:rPr>
              <a:t>Máy</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chủ</a:t>
            </a:r>
            <a:r>
              <a:rPr lang="en-US">
                <a:latin typeface="Times New Roman" panose="02020603050405020304" pitchFamily="18" charset="0"/>
                <a:ea typeface="Calibri" panose="020F0502020204030204" pitchFamily="34" charset="0"/>
                <a:cs typeface="Times New Roman" panose="02020603050405020304" pitchFamily="18" charset="0"/>
              </a:rPr>
              <a:t> MQTT </a:t>
            </a:r>
            <a:r>
              <a:rPr lang="en-US" err="1">
                <a:latin typeface="Times New Roman" panose="02020603050405020304" pitchFamily="18" charset="0"/>
                <a:ea typeface="Calibri" panose="020F0502020204030204" pitchFamily="34" charset="0"/>
                <a:cs typeface="Times New Roman" panose="02020603050405020304" pitchFamily="18" charset="0"/>
              </a:rPr>
              <a:t>sẽ</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tiến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xử</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lý</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và</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thêm</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vào</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giỏ</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của</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khách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sản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phẩm</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đấy</a:t>
            </a:r>
            <a:r>
              <a:rPr lang="en-US">
                <a:latin typeface="Times New Roman" panose="02020603050405020304" pitchFamily="18" charset="0"/>
                <a:ea typeface="Calibri" panose="020F0502020204030204" pitchFamily="34" charset="0"/>
                <a:cs typeface="Times New Roman" panose="02020603050405020304" pitchFamily="18" charset="0"/>
              </a:rPr>
              <a:t>.</a:t>
            </a:r>
            <a:endParaRPr lang="en-US" sz="105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(5) </a:t>
            </a:r>
            <a:r>
              <a:rPr lang="en-US" err="1">
                <a:latin typeface="Times New Roman" panose="02020603050405020304" pitchFamily="18" charset="0"/>
                <a:ea typeface="Calibri" panose="020F0502020204030204" pitchFamily="34" charset="0"/>
                <a:cs typeface="Times New Roman" panose="02020603050405020304" pitchFamily="18" charset="0"/>
              </a:rPr>
              <a:t>Máy</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chủ</a:t>
            </a:r>
            <a:r>
              <a:rPr lang="en-US">
                <a:latin typeface="Times New Roman" panose="02020603050405020304" pitchFamily="18" charset="0"/>
                <a:ea typeface="Calibri" panose="020F0502020204030204" pitchFamily="34" charset="0"/>
                <a:cs typeface="Times New Roman" panose="02020603050405020304" pitchFamily="18" charset="0"/>
              </a:rPr>
              <a:t> MQTT </a:t>
            </a:r>
            <a:r>
              <a:rPr lang="en-US" err="1">
                <a:latin typeface="Times New Roman" panose="02020603050405020304" pitchFamily="18" charset="0"/>
                <a:ea typeface="Calibri" panose="020F0502020204030204" pitchFamily="34" charset="0"/>
                <a:cs typeface="Times New Roman" panose="02020603050405020304" pitchFamily="18" charset="0"/>
              </a:rPr>
              <a:t>sẽ</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tiến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gửi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giỏ</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về</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lại</a:t>
            </a:r>
            <a:r>
              <a:rPr lang="en-US">
                <a:latin typeface="Times New Roman" panose="02020603050405020304" pitchFamily="18" charset="0"/>
                <a:ea typeface="Calibri" panose="020F0502020204030204" pitchFamily="34" charset="0"/>
                <a:cs typeface="Times New Roman" panose="02020603050405020304" pitchFamily="18" charset="0"/>
              </a:rPr>
              <a:t> di </a:t>
            </a:r>
            <a:r>
              <a:rPr lang="en-US" err="1">
                <a:latin typeface="Times New Roman" panose="02020603050405020304" pitchFamily="18" charset="0"/>
                <a:ea typeface="Calibri" panose="020F0502020204030204" pitchFamily="34" charset="0"/>
                <a:cs typeface="Times New Roman" panose="02020603050405020304" pitchFamily="18" charset="0"/>
              </a:rPr>
              <a:t>động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cho</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khách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theo</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dõi</a:t>
            </a:r>
            <a:r>
              <a:rPr lang="en-US">
                <a:latin typeface="Times New Roman" panose="02020603050405020304" pitchFamily="18" charset="0"/>
                <a:ea typeface="Calibri" panose="020F0502020204030204" pitchFamily="34" charset="0"/>
                <a:cs typeface="Times New Roman" panose="02020603050405020304" pitchFamily="18" charset="0"/>
              </a:rPr>
              <a:t>.</a:t>
            </a:r>
            <a:endParaRPr lang="en-US" sz="105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50000"/>
              </a:lnSpc>
              <a:spcAft>
                <a:spcPts val="800"/>
              </a:spcAft>
            </a:pPr>
            <a:r>
              <a:rPr lang="en-US">
                <a:latin typeface="Times New Roman" panose="02020603050405020304" pitchFamily="18" charset="0"/>
                <a:ea typeface="Calibri" panose="020F0502020204030204" pitchFamily="34" charset="0"/>
                <a:cs typeface="Times New Roman" panose="02020603050405020304" pitchFamily="18" charset="0"/>
              </a:rPr>
              <a:t>(6) </a:t>
            </a:r>
            <a:r>
              <a:rPr lang="en-US" err="1">
                <a:latin typeface="Times New Roman" panose="02020603050405020304" pitchFamily="18" charset="0"/>
                <a:ea typeface="Calibri" panose="020F0502020204030204" pitchFamily="34" charset="0"/>
                <a:cs typeface="Times New Roman" panose="02020603050405020304" pitchFamily="18" charset="0"/>
              </a:rPr>
              <a:t>Khi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khách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rời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khỏi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cửa</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thì</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giỏ</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của</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người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dùng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sẽ</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tiến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thanh</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toán</a:t>
            </a:r>
            <a:r>
              <a:rPr lang="en-US">
                <a:latin typeface="Times New Roman" panose="02020603050405020304" pitchFamily="18" charset="0"/>
                <a:ea typeface="Calibri" panose="020F0502020204030204" pitchFamily="34" charset="0"/>
                <a:cs typeface="Times New Roman" panose="02020603050405020304" pitchFamily="18" charset="0"/>
              </a:rPr>
              <a: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30</a:t>
            </a:fld>
            <a:endParaRPr lang="en-US"/>
          </a:p>
        </p:txBody>
      </p:sp>
    </p:spTree>
    <p:extLst>
      <p:ext uri="{BB962C8B-B14F-4D97-AF65-F5344CB8AC3E}">
        <p14:creationId xmlns:p14="http://schemas.microsoft.com/office/powerpoint/2010/main" val="2438966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(1) </a:t>
            </a:r>
            <a:r>
              <a:rPr lang="en-US" sz="1200" kern="1200" err="1">
                <a:solidFill>
                  <a:schemeClr val="tx1"/>
                </a:solidFill>
                <a:effectLst/>
                <a:latin typeface="+mn-lt"/>
                <a:ea typeface="+mn-ea"/>
                <a:cs typeface="+mn-cs"/>
              </a:rPr>
              <a:t>Màn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hình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nhập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(2) Sau </a:t>
            </a:r>
            <a:r>
              <a:rPr lang="en-US" sz="1200" kern="1200" err="1">
                <a:solidFill>
                  <a:schemeClr val="tx1"/>
                </a:solidFill>
                <a:effectLst/>
                <a:latin typeface="+mn-lt"/>
                <a:ea typeface="+mn-ea"/>
                <a:cs typeface="+mn-cs"/>
              </a:rPr>
              <a:t>khi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nhập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hiện</a:t>
            </a:r>
            <a:r>
              <a:rPr lang="en-US" sz="1200" kern="1200">
                <a:solidFill>
                  <a:schemeClr val="tx1"/>
                </a:solidFill>
                <a:effectLst/>
                <a:latin typeface="+mn-lt"/>
                <a:ea typeface="+mn-ea"/>
                <a:cs typeface="+mn-cs"/>
              </a:rPr>
              <a:t> ra </a:t>
            </a:r>
            <a:r>
              <a:rPr lang="en-US" sz="1200" kern="1200" err="1">
                <a:solidFill>
                  <a:schemeClr val="tx1"/>
                </a:solidFill>
                <a:effectLst/>
                <a:latin typeface="+mn-lt"/>
                <a:ea typeface="+mn-ea"/>
                <a:cs typeface="+mn-cs"/>
              </a:rPr>
              <a:t>mã</a:t>
            </a:r>
            <a:r>
              <a:rPr lang="en-US" sz="1200" kern="1200">
                <a:solidFill>
                  <a:schemeClr val="tx1"/>
                </a:solidFill>
                <a:effectLst/>
                <a:latin typeface="+mn-lt"/>
                <a:ea typeface="+mn-ea"/>
                <a:cs typeface="+mn-cs"/>
              </a:rPr>
              <a:t> QR </a:t>
            </a:r>
            <a:r>
              <a:rPr lang="en-US" sz="1200" kern="1200" err="1">
                <a:solidFill>
                  <a:schemeClr val="tx1"/>
                </a:solidFill>
                <a:effectLst/>
                <a:latin typeface="+mn-lt"/>
                <a:ea typeface="+mn-ea"/>
                <a:cs typeface="+mn-cs"/>
              </a:rPr>
              <a:t>để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mở</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barie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(3) </a:t>
            </a:r>
            <a:r>
              <a:rPr lang="en-US" sz="1200" kern="1200" err="1">
                <a:solidFill>
                  <a:schemeClr val="tx1"/>
                </a:solidFill>
                <a:effectLst/>
                <a:latin typeface="+mn-lt"/>
                <a:ea typeface="+mn-ea"/>
                <a:cs typeface="+mn-cs"/>
              </a:rPr>
              <a:t>Giao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theo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dõi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hóa</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(4) </a:t>
            </a:r>
            <a:r>
              <a:rPr lang="en-US" sz="1200" kern="1200" err="1">
                <a:solidFill>
                  <a:schemeClr val="tx1"/>
                </a:solidFill>
                <a:effectLst/>
                <a:latin typeface="+mn-lt"/>
                <a:ea typeface="+mn-ea"/>
                <a:cs typeface="+mn-cs"/>
              </a:rPr>
              <a:t>Giao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thanh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toán</a:t>
            </a:r>
            <a:r>
              <a:rPr lang="en-US" sz="1200" kern="1200">
                <a:solidFill>
                  <a:schemeClr val="tx1"/>
                </a:solidFill>
                <a:effectLst/>
                <a:latin typeface="+mn-lt"/>
                <a:ea typeface="+mn-ea"/>
                <a:cs typeface="+mn-cs"/>
              </a:rPr>
              <a:t>, ở </a:t>
            </a:r>
            <a:r>
              <a:rPr lang="en-US" sz="1200" kern="1200" err="1">
                <a:solidFill>
                  <a:schemeClr val="tx1"/>
                </a:solidFill>
                <a:effectLst/>
                <a:latin typeface="+mn-lt"/>
                <a:ea typeface="+mn-ea"/>
                <a:cs typeface="+mn-cs"/>
              </a:rPr>
              <a:t>đây</a:t>
            </a:r>
            <a:r>
              <a:rPr lang="en-US" sz="1200" kern="1200">
                <a:solidFill>
                  <a:schemeClr val="tx1"/>
                </a:solidFill>
                <a:effectLst/>
                <a:latin typeface="+mn-lt"/>
                <a:ea typeface="+mn-ea"/>
                <a:cs typeface="+mn-cs"/>
              </a:rPr>
              <a:t> ta </a:t>
            </a:r>
            <a:r>
              <a:rPr lang="en-US" sz="1200" kern="1200" err="1">
                <a:solidFill>
                  <a:schemeClr val="tx1"/>
                </a:solidFill>
                <a:effectLst/>
                <a:latin typeface="+mn-lt"/>
                <a:ea typeface="+mn-ea"/>
                <a:cs typeface="+mn-cs"/>
              </a:rPr>
              <a:t>dùng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momo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phương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thức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thanh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toán</a:t>
            </a:r>
            <a:r>
              <a:rPr lang="en-US" sz="120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31</a:t>
            </a:fld>
            <a:endParaRPr lang="en-US"/>
          </a:p>
        </p:txBody>
      </p:sp>
    </p:spTree>
    <p:extLst>
      <p:ext uri="{BB962C8B-B14F-4D97-AF65-F5344CB8AC3E}">
        <p14:creationId xmlns:p14="http://schemas.microsoft.com/office/powerpoint/2010/main" val="326932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32</a:t>
            </a:fld>
            <a:endParaRPr lang="en-US"/>
          </a:p>
        </p:txBody>
      </p:sp>
    </p:spTree>
    <p:extLst>
      <p:ext uri="{BB962C8B-B14F-4D97-AF65-F5344CB8AC3E}">
        <p14:creationId xmlns:p14="http://schemas.microsoft.com/office/powerpoint/2010/main" val="4268690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Nói</a:t>
            </a:r>
            <a:r>
              <a:rPr lang="en-US"/>
              <a:t> </a:t>
            </a:r>
            <a:r>
              <a:rPr lang="en-US" err="1"/>
              <a:t>tóm</a:t>
            </a:r>
            <a:r>
              <a:rPr lang="en-US"/>
              <a:t> </a:t>
            </a:r>
            <a:r>
              <a:rPr lang="en-US" err="1"/>
              <a:t>lại</a:t>
            </a:r>
            <a:r>
              <a:rPr lang="en-US"/>
              <a:t>, </a:t>
            </a:r>
            <a:r>
              <a:rPr lang="en-US" err="1"/>
              <a:t>Anten</a:t>
            </a:r>
            <a:r>
              <a:rPr lang="en-US"/>
              <a:t> RFID </a:t>
            </a:r>
            <a:r>
              <a:rPr lang="en-US" err="1"/>
              <a:t>lấy</a:t>
            </a:r>
            <a:r>
              <a:rPr lang="en-US"/>
              <a:t> </a:t>
            </a:r>
            <a:r>
              <a:rPr lang="en-US" err="1"/>
              <a:t>năng</a:t>
            </a:r>
            <a:r>
              <a:rPr lang="en-US"/>
              <a:t> </a:t>
            </a:r>
            <a:r>
              <a:rPr lang="en-US" err="1"/>
              <a:t>lượng</a:t>
            </a:r>
            <a:r>
              <a:rPr lang="en-US"/>
              <a:t> </a:t>
            </a:r>
            <a:r>
              <a:rPr lang="en-US" err="1"/>
              <a:t>từ</a:t>
            </a:r>
            <a:r>
              <a:rPr lang="en-US"/>
              <a:t> </a:t>
            </a:r>
            <a:r>
              <a:rPr lang="en-US" err="1"/>
              <a:t>đầu</a:t>
            </a:r>
            <a:r>
              <a:rPr lang="en-US"/>
              <a:t> </a:t>
            </a:r>
            <a:r>
              <a:rPr lang="en-US" err="1"/>
              <a:t>đọc</a:t>
            </a:r>
            <a:r>
              <a:rPr lang="en-US"/>
              <a:t> RFID </a:t>
            </a:r>
            <a:r>
              <a:rPr lang="en-US" err="1"/>
              <a:t>và</a:t>
            </a:r>
            <a:r>
              <a:rPr lang="en-US"/>
              <a:t> </a:t>
            </a:r>
            <a:r>
              <a:rPr lang="en-US" err="1"/>
              <a:t>truyền</a:t>
            </a:r>
            <a:r>
              <a:rPr lang="en-US"/>
              <a:t> </a:t>
            </a:r>
            <a:r>
              <a:rPr lang="en-US" err="1"/>
              <a:t>nó</a:t>
            </a:r>
            <a:r>
              <a:rPr lang="en-US"/>
              <a:t> </a:t>
            </a:r>
            <a:r>
              <a:rPr lang="en-US" err="1"/>
              <a:t>dưới</a:t>
            </a:r>
            <a:r>
              <a:rPr lang="en-US"/>
              <a:t> </a:t>
            </a:r>
            <a:r>
              <a:rPr lang="en-US" err="1"/>
              <a:t>dạng</a:t>
            </a:r>
            <a:r>
              <a:rPr lang="en-US"/>
              <a:t> </a:t>
            </a:r>
            <a:r>
              <a:rPr lang="en-US" err="1"/>
              <a:t>sóng</a:t>
            </a:r>
            <a:r>
              <a:rPr lang="en-US"/>
              <a:t> RF </a:t>
            </a:r>
            <a:r>
              <a:rPr lang="en-US" err="1"/>
              <a:t>đến</a:t>
            </a:r>
            <a:r>
              <a:rPr lang="en-US"/>
              <a:t> </a:t>
            </a:r>
            <a:r>
              <a:rPr lang="en-US" err="1"/>
              <a:t>các</a:t>
            </a:r>
            <a:r>
              <a:rPr lang="en-US"/>
              <a:t> </a:t>
            </a:r>
            <a:r>
              <a:rPr lang="en-US" err="1"/>
              <a:t>thẻ</a:t>
            </a:r>
            <a:r>
              <a:rPr lang="en-US"/>
              <a:t> RFID ở </a:t>
            </a:r>
            <a:r>
              <a:rPr lang="en-US" err="1"/>
              <a:t>vùng</a:t>
            </a:r>
            <a:r>
              <a:rPr lang="en-US"/>
              <a:t> </a:t>
            </a:r>
            <a:r>
              <a:rPr lang="en-US" err="1"/>
              <a:t>lân</a:t>
            </a:r>
            <a:r>
              <a:rPr lang="en-US"/>
              <a:t> </a:t>
            </a:r>
            <a:r>
              <a:rPr lang="en-US" err="1"/>
              <a:t>cận</a:t>
            </a:r>
            <a:r>
              <a:rPr lang="en-US"/>
              <a:t>. </a:t>
            </a:r>
            <a:r>
              <a:rPr lang="en-US" err="1"/>
              <a:t>Nếu</a:t>
            </a:r>
            <a:r>
              <a:rPr lang="en-US"/>
              <a:t> </a:t>
            </a:r>
            <a:r>
              <a:rPr lang="en-US" err="1"/>
              <a:t>Trình</a:t>
            </a:r>
            <a:r>
              <a:rPr lang="en-US"/>
              <a:t> </a:t>
            </a:r>
            <a:r>
              <a:rPr lang="en-US" err="1"/>
              <a:t>đọc</a:t>
            </a:r>
            <a:r>
              <a:rPr lang="en-US"/>
              <a:t> RFID </a:t>
            </a:r>
            <a:r>
              <a:rPr lang="en-US" err="1"/>
              <a:t>là</a:t>
            </a:r>
            <a:r>
              <a:rPr lang="en-US"/>
              <a:t> </a:t>
            </a:r>
            <a:r>
              <a:rPr lang="en-US" err="1"/>
              <a:t>bộ</a:t>
            </a:r>
            <a:r>
              <a:rPr lang="en-US"/>
              <a:t> </a:t>
            </a:r>
            <a:r>
              <a:rPr lang="en-US" err="1"/>
              <a:t>não</a:t>
            </a:r>
            <a:r>
              <a:rPr lang="en-US"/>
              <a:t> </a:t>
            </a:r>
            <a:r>
              <a:rPr lang="en-US" err="1"/>
              <a:t>của</a:t>
            </a:r>
            <a:r>
              <a:rPr lang="en-US"/>
              <a:t> </a:t>
            </a:r>
            <a:r>
              <a:rPr lang="en-US" err="1"/>
              <a:t>người</a:t>
            </a:r>
            <a:r>
              <a:rPr lang="en-US"/>
              <a:t> </a:t>
            </a:r>
            <a:r>
              <a:rPr lang="en-US" err="1"/>
              <a:t>dùng</a:t>
            </a:r>
            <a:r>
              <a:rPr lang="en-US"/>
              <a:t> </a:t>
            </a:r>
            <a:r>
              <a:rPr lang="en-US" err="1"/>
              <a:t>trong</a:t>
            </a:r>
            <a:r>
              <a:rPr lang="en-US"/>
              <a:t> </a:t>
            </a:r>
            <a:r>
              <a:rPr lang="en-US" err="1"/>
              <a:t>hệ</a:t>
            </a:r>
            <a:r>
              <a:rPr lang="en-US"/>
              <a:t> </a:t>
            </a:r>
            <a:r>
              <a:rPr lang="en-US" err="1"/>
              <a:t>thống</a:t>
            </a:r>
            <a:r>
              <a:rPr lang="en-US"/>
              <a:t> RFID, </a:t>
            </a:r>
            <a:r>
              <a:rPr lang="en-US" err="1"/>
              <a:t>thì</a:t>
            </a:r>
            <a:r>
              <a:rPr lang="en-US"/>
              <a:t> </a:t>
            </a:r>
            <a:r>
              <a:rPr lang="en-US" err="1"/>
              <a:t>ăng</a:t>
            </a:r>
            <a:r>
              <a:rPr lang="en-US"/>
              <a:t>-ten RFID </a:t>
            </a:r>
            <a:r>
              <a:rPr lang="en-US" err="1"/>
              <a:t>là</a:t>
            </a:r>
            <a:r>
              <a:rPr lang="en-US"/>
              <a:t> </a:t>
            </a:r>
            <a:r>
              <a:rPr lang="en-US" err="1"/>
              <a:t>vũ</a:t>
            </a:r>
            <a:r>
              <a:rPr lang="en-US"/>
              <a:t> </a:t>
            </a:r>
            <a:r>
              <a:rPr lang="en-US" err="1"/>
              <a:t>khí</a:t>
            </a:r>
            <a:r>
              <a:rPr lang="en-US"/>
              <a:t> </a:t>
            </a:r>
            <a:r>
              <a:rPr lang="en-US" err="1"/>
              <a:t>vì</a:t>
            </a:r>
            <a:r>
              <a:rPr lang="en-US"/>
              <a:t> </a:t>
            </a:r>
            <a:r>
              <a:rPr lang="en-US" err="1"/>
              <a:t>chúng</a:t>
            </a:r>
            <a:r>
              <a:rPr lang="en-US"/>
              <a:t> </a:t>
            </a:r>
            <a:r>
              <a:rPr lang="en-US" err="1"/>
              <a:t>thực</a:t>
            </a:r>
            <a:r>
              <a:rPr lang="en-US"/>
              <a:t> </a:t>
            </a:r>
            <a:r>
              <a:rPr lang="en-US" err="1"/>
              <a:t>sự</a:t>
            </a:r>
            <a:r>
              <a:rPr lang="en-US"/>
              <a:t> </a:t>
            </a:r>
            <a:r>
              <a:rPr lang="en-US" err="1"/>
              <a:t>truyền</a:t>
            </a:r>
            <a:r>
              <a:rPr lang="en-US"/>
              <a:t> </a:t>
            </a:r>
            <a:r>
              <a:rPr lang="en-US" err="1"/>
              <a:t>sóng</a:t>
            </a:r>
            <a:r>
              <a:rPr lang="en-US"/>
              <a:t> RF </a:t>
            </a:r>
            <a:r>
              <a:rPr lang="en-US" err="1"/>
              <a:t>đến</a:t>
            </a:r>
            <a:r>
              <a:rPr lang="en-US"/>
              <a:t> </a:t>
            </a:r>
            <a:r>
              <a:rPr lang="en-US" err="1"/>
              <a:t>các</a:t>
            </a:r>
            <a:r>
              <a:rPr lang="en-US"/>
              <a:t> </a:t>
            </a:r>
            <a:r>
              <a:rPr lang="en-US" err="1"/>
              <a:t>thẻ</a:t>
            </a:r>
            <a:r>
              <a:rPr lang="en-US"/>
              <a:t>.</a:t>
            </a:r>
          </a:p>
          <a:p>
            <a:endParaRPr lang="en-US"/>
          </a:p>
          <a:p>
            <a:r>
              <a:rPr lang="en-US" err="1"/>
              <a:t>Ngoài</a:t>
            </a:r>
            <a:r>
              <a:rPr lang="en-US"/>
              <a:t> </a:t>
            </a:r>
            <a:r>
              <a:rPr lang="en-US" err="1"/>
              <a:t>việc</a:t>
            </a:r>
            <a:r>
              <a:rPr lang="en-US"/>
              <a:t> </a:t>
            </a:r>
            <a:r>
              <a:rPr lang="en-US" err="1"/>
              <a:t>truyền</a:t>
            </a:r>
            <a:r>
              <a:rPr lang="en-US"/>
              <a:t>, </a:t>
            </a:r>
            <a:r>
              <a:rPr lang="en-US" err="1"/>
              <a:t>ăng</a:t>
            </a:r>
            <a:r>
              <a:rPr lang="en-US"/>
              <a:t> ten </a:t>
            </a:r>
            <a:r>
              <a:rPr lang="en-US" err="1"/>
              <a:t>cũng</a:t>
            </a:r>
            <a:r>
              <a:rPr lang="en-US"/>
              <a:t> </a:t>
            </a:r>
            <a:r>
              <a:rPr lang="en-US" err="1"/>
              <a:t>nhận</a:t>
            </a:r>
            <a:r>
              <a:rPr lang="en-US"/>
              <a:t> </a:t>
            </a:r>
            <a:r>
              <a:rPr lang="en-US" err="1"/>
              <a:t>được</a:t>
            </a:r>
            <a:r>
              <a:rPr lang="en-US"/>
              <a:t> </a:t>
            </a:r>
            <a:r>
              <a:rPr lang="en-US" err="1"/>
              <a:t>thông</a:t>
            </a:r>
            <a:r>
              <a:rPr lang="en-US"/>
              <a:t> tin </a:t>
            </a:r>
            <a:r>
              <a:rPr lang="en-US" err="1"/>
              <a:t>được</a:t>
            </a:r>
            <a:r>
              <a:rPr lang="en-US"/>
              <a:t> </a:t>
            </a:r>
            <a:r>
              <a:rPr lang="en-US" err="1"/>
              <a:t>gửi</a:t>
            </a:r>
            <a:r>
              <a:rPr lang="en-US"/>
              <a:t> </a:t>
            </a:r>
            <a:r>
              <a:rPr lang="en-US" err="1"/>
              <a:t>từ</a:t>
            </a:r>
            <a:r>
              <a:rPr lang="en-US"/>
              <a:t> </a:t>
            </a:r>
            <a:r>
              <a:rPr lang="en-US" err="1"/>
              <a:t>các</a:t>
            </a:r>
            <a:r>
              <a:rPr lang="en-US"/>
              <a:t> </a:t>
            </a:r>
            <a:r>
              <a:rPr lang="en-US" err="1"/>
              <a:t>thẻ</a:t>
            </a:r>
            <a:r>
              <a:rPr lang="en-US"/>
              <a:t> </a:t>
            </a:r>
            <a:r>
              <a:rPr lang="en-US" err="1"/>
              <a:t>để</a:t>
            </a:r>
            <a:r>
              <a:rPr lang="en-US"/>
              <a:t> </a:t>
            </a:r>
            <a:r>
              <a:rPr lang="en-US" err="1"/>
              <a:t>người</a:t>
            </a:r>
            <a:r>
              <a:rPr lang="en-US"/>
              <a:t> </a:t>
            </a:r>
            <a:r>
              <a:rPr lang="en-US" err="1"/>
              <a:t>đọc</a:t>
            </a:r>
            <a:r>
              <a:rPr lang="en-US"/>
              <a:t> </a:t>
            </a:r>
            <a:r>
              <a:rPr lang="en-US" err="1"/>
              <a:t>có</a:t>
            </a:r>
            <a:r>
              <a:rPr lang="en-US"/>
              <a:t> </a:t>
            </a:r>
            <a:r>
              <a:rPr lang="en-US" err="1"/>
              <a:t>thể</a:t>
            </a:r>
            <a:r>
              <a:rPr lang="en-US"/>
              <a:t> </a:t>
            </a:r>
            <a:r>
              <a:rPr lang="en-US" err="1"/>
              <a:t>giải</a:t>
            </a:r>
            <a:r>
              <a:rPr lang="en-US"/>
              <a:t> </a:t>
            </a:r>
            <a:r>
              <a:rPr lang="en-US" err="1"/>
              <a:t>mã</a:t>
            </a:r>
            <a:r>
              <a:rPr lang="en-US"/>
              <a:t> </a:t>
            </a:r>
            <a:r>
              <a:rPr lang="en-US" err="1"/>
              <a:t>nó</a:t>
            </a:r>
            <a:r>
              <a:rPr lang="en-US"/>
              <a:t>. </a:t>
            </a:r>
            <a:r>
              <a:rPr lang="en-US" err="1"/>
              <a:t>Mặc</a:t>
            </a:r>
            <a:r>
              <a:rPr lang="en-US"/>
              <a:t> </a:t>
            </a:r>
            <a:r>
              <a:rPr lang="en-US" err="1"/>
              <a:t>dù</a:t>
            </a:r>
            <a:r>
              <a:rPr lang="en-US"/>
              <a:t> </a:t>
            </a:r>
            <a:r>
              <a:rPr lang="en-US" err="1"/>
              <a:t>ăng</a:t>
            </a:r>
            <a:r>
              <a:rPr lang="en-US"/>
              <a:t>-ten </a:t>
            </a:r>
            <a:r>
              <a:rPr lang="en-US" err="1"/>
              <a:t>thường</a:t>
            </a:r>
            <a:r>
              <a:rPr lang="en-US"/>
              <a:t> </a:t>
            </a:r>
            <a:r>
              <a:rPr lang="en-US" err="1"/>
              <a:t>được</a:t>
            </a:r>
            <a:r>
              <a:rPr lang="en-US"/>
              <a:t> </a:t>
            </a:r>
            <a:r>
              <a:rPr lang="en-US" err="1"/>
              <a:t>mô</a:t>
            </a:r>
            <a:r>
              <a:rPr lang="en-US"/>
              <a:t> </a:t>
            </a:r>
            <a:r>
              <a:rPr lang="en-US" err="1"/>
              <a:t>tả</a:t>
            </a:r>
            <a:r>
              <a:rPr lang="en-US"/>
              <a:t> </a:t>
            </a:r>
            <a:r>
              <a:rPr lang="en-US" err="1"/>
              <a:t>là</a:t>
            </a:r>
            <a:r>
              <a:rPr lang="en-US"/>
              <a:t> </a:t>
            </a:r>
            <a:r>
              <a:rPr lang="en-US" err="1"/>
              <a:t>các</a:t>
            </a:r>
            <a:r>
              <a:rPr lang="en-US"/>
              <a:t> </a:t>
            </a:r>
            <a:r>
              <a:rPr lang="en-US" err="1"/>
              <a:t>thiết</a:t>
            </a:r>
            <a:r>
              <a:rPr lang="en-US"/>
              <a:t> </a:t>
            </a:r>
            <a:r>
              <a:rPr lang="en-US" err="1"/>
              <a:t>bị</a:t>
            </a:r>
            <a:r>
              <a:rPr lang="en-US"/>
              <a:t> </a:t>
            </a:r>
            <a:r>
              <a:rPr lang="en-US" err="1"/>
              <a:t>câm</a:t>
            </a:r>
            <a:r>
              <a:rPr lang="en-US"/>
              <a:t> </a:t>
            </a:r>
            <a:r>
              <a:rPr lang="en-US" err="1"/>
              <a:t>trên</a:t>
            </a:r>
            <a:r>
              <a:rPr lang="en-US"/>
              <a:t> </a:t>
            </a:r>
            <a:r>
              <a:rPr lang="en-US" err="1"/>
              <a:t>máy</a:t>
            </a:r>
            <a:r>
              <a:rPr lang="en-US"/>
              <a:t> </a:t>
            </a:r>
            <a:r>
              <a:rPr lang="en-US" err="1"/>
              <a:t>tính</a:t>
            </a:r>
            <a:r>
              <a:rPr lang="en-US"/>
              <a:t> </a:t>
            </a:r>
            <a:r>
              <a:rPr lang="en-US" err="1"/>
              <a:t>trong</a:t>
            </a:r>
            <a:r>
              <a:rPr lang="en-US"/>
              <a:t> </a:t>
            </a:r>
            <a:r>
              <a:rPr lang="en-US" err="1"/>
              <a:t>hệ</a:t>
            </a:r>
            <a:r>
              <a:rPr lang="en-US"/>
              <a:t> </a:t>
            </a:r>
            <a:r>
              <a:rPr lang="en-US" err="1"/>
              <a:t>thống</a:t>
            </a:r>
            <a:r>
              <a:rPr lang="en-US"/>
              <a:t> RFID, </a:t>
            </a:r>
            <a:r>
              <a:rPr lang="en-US" err="1"/>
              <a:t>có</a:t>
            </a:r>
            <a:r>
              <a:rPr lang="en-US"/>
              <a:t> </a:t>
            </a:r>
            <a:r>
              <a:rPr lang="en-US" err="1"/>
              <a:t>nhiều</a:t>
            </a:r>
            <a:r>
              <a:rPr lang="en-US"/>
              <a:t> </a:t>
            </a:r>
            <a:r>
              <a:rPr lang="en-US" err="1"/>
              <a:t>loại</a:t>
            </a:r>
            <a:r>
              <a:rPr lang="en-US"/>
              <a:t> </a:t>
            </a:r>
            <a:r>
              <a:rPr lang="en-US" err="1"/>
              <a:t>khác</a:t>
            </a:r>
            <a:r>
              <a:rPr lang="en-US"/>
              <a:t> </a:t>
            </a:r>
            <a:r>
              <a:rPr lang="en-US" err="1"/>
              <a:t>nhau</a:t>
            </a:r>
            <a:r>
              <a:rPr lang="en-US"/>
              <a:t>, </a:t>
            </a:r>
            <a:r>
              <a:rPr lang="en-US" err="1"/>
              <a:t>mỗi</a:t>
            </a:r>
            <a:r>
              <a:rPr lang="en-US"/>
              <a:t> </a:t>
            </a:r>
            <a:r>
              <a:rPr lang="en-US" err="1"/>
              <a:t>loại</a:t>
            </a:r>
            <a:r>
              <a:rPr lang="en-US"/>
              <a:t> </a:t>
            </a:r>
            <a:r>
              <a:rPr lang="en-US" err="1"/>
              <a:t>có</a:t>
            </a:r>
            <a:r>
              <a:rPr lang="en-US"/>
              <a:t> </a:t>
            </a:r>
            <a:r>
              <a:rPr lang="en-US" err="1"/>
              <a:t>đặc</a:t>
            </a:r>
            <a:r>
              <a:rPr lang="en-US"/>
              <a:t> </a:t>
            </a:r>
            <a:r>
              <a:rPr lang="en-US" err="1"/>
              <a:t>điểm</a:t>
            </a:r>
            <a:r>
              <a:rPr lang="en-US"/>
              <a:t> </a:t>
            </a:r>
            <a:r>
              <a:rPr lang="en-US" err="1"/>
              <a:t>riêng</a:t>
            </a:r>
            <a:r>
              <a:rPr lang="en-US"/>
              <a:t> </a:t>
            </a:r>
            <a:r>
              <a:rPr lang="en-US" err="1"/>
              <a:t>biệt</a:t>
            </a:r>
            <a:r>
              <a:rPr lang="en-US"/>
              <a:t>, </a:t>
            </a:r>
            <a:r>
              <a:rPr lang="en-US" err="1"/>
              <a:t>khiến</a:t>
            </a:r>
            <a:r>
              <a:rPr lang="en-US"/>
              <a:t> </a:t>
            </a:r>
            <a:r>
              <a:rPr lang="en-US" err="1"/>
              <a:t>việc</a:t>
            </a:r>
            <a:r>
              <a:rPr lang="en-US"/>
              <a:t> </a:t>
            </a:r>
            <a:r>
              <a:rPr lang="en-US" err="1"/>
              <a:t>chọn</a:t>
            </a:r>
            <a:r>
              <a:rPr lang="en-US"/>
              <a:t> </a:t>
            </a:r>
            <a:r>
              <a:rPr lang="en-US" err="1"/>
              <a:t>đúng</a:t>
            </a:r>
            <a:r>
              <a:rPr lang="en-US"/>
              <a:t> </a:t>
            </a:r>
            <a:r>
              <a:rPr lang="en-US" err="1"/>
              <a:t>ăng</a:t>
            </a:r>
            <a:r>
              <a:rPr lang="en-US"/>
              <a:t>-ten </a:t>
            </a:r>
            <a:r>
              <a:rPr lang="en-US" err="1"/>
              <a:t>cực</a:t>
            </a:r>
            <a:r>
              <a:rPr lang="en-US"/>
              <a:t> </a:t>
            </a:r>
            <a:r>
              <a:rPr lang="en-US" err="1"/>
              <a:t>kỳ</a:t>
            </a:r>
            <a:r>
              <a:rPr lang="en-US"/>
              <a:t> </a:t>
            </a:r>
            <a:r>
              <a:rPr lang="en-US" err="1"/>
              <a:t>quan</a:t>
            </a:r>
            <a:r>
              <a:rPr lang="en-US"/>
              <a:t> </a:t>
            </a:r>
            <a:r>
              <a:rPr lang="en-US" err="1"/>
              <a:t>trọng</a:t>
            </a:r>
            <a:r>
              <a:rPr lang="en-US"/>
              <a:t>.</a:t>
            </a:r>
          </a:p>
          <a:p>
            <a:endParaRPr lang="en-US"/>
          </a:p>
          <a:p>
            <a:endParaRPr lang="en-US"/>
          </a:p>
          <a:p>
            <a:endParaRPr lang="en-US"/>
          </a:p>
          <a:p>
            <a:endParaRPr lang="en-US"/>
          </a:p>
          <a:p>
            <a:r>
              <a:rPr lang="en-US" err="1"/>
              <a:t>Trước</a:t>
            </a:r>
            <a:r>
              <a:rPr lang="en-US"/>
              <a:t> </a:t>
            </a:r>
            <a:r>
              <a:rPr lang="en-US" err="1"/>
              <a:t>khi</a:t>
            </a:r>
            <a:r>
              <a:rPr lang="en-US"/>
              <a:t> </a:t>
            </a:r>
            <a:r>
              <a:rPr lang="en-US" err="1"/>
              <a:t>chọn</a:t>
            </a:r>
            <a:r>
              <a:rPr lang="en-US"/>
              <a:t> </a:t>
            </a:r>
            <a:r>
              <a:rPr lang="en-US" err="1"/>
              <a:t>ăng</a:t>
            </a:r>
            <a:r>
              <a:rPr lang="en-US"/>
              <a:t>-ten RFID </a:t>
            </a:r>
            <a:r>
              <a:rPr lang="en-US" err="1"/>
              <a:t>cho</a:t>
            </a:r>
            <a:r>
              <a:rPr lang="en-US"/>
              <a:t> </a:t>
            </a:r>
            <a:r>
              <a:rPr lang="en-US" err="1"/>
              <a:t>một</a:t>
            </a:r>
            <a:r>
              <a:rPr lang="en-US"/>
              <a:t> </a:t>
            </a:r>
            <a:r>
              <a:rPr lang="en-US" err="1"/>
              <a:t>ứng</a:t>
            </a:r>
            <a:r>
              <a:rPr lang="en-US"/>
              <a:t> </a:t>
            </a:r>
            <a:r>
              <a:rPr lang="en-US" err="1"/>
              <a:t>dụng</a:t>
            </a:r>
            <a:r>
              <a:rPr lang="en-US"/>
              <a:t> </a:t>
            </a:r>
            <a:r>
              <a:rPr lang="en-US" err="1"/>
              <a:t>cụ</a:t>
            </a:r>
            <a:r>
              <a:rPr lang="en-US"/>
              <a:t> </a:t>
            </a:r>
            <a:r>
              <a:rPr lang="en-US" err="1"/>
              <a:t>thể</a:t>
            </a:r>
            <a:r>
              <a:rPr lang="en-US"/>
              <a:t>, </a:t>
            </a:r>
            <a:r>
              <a:rPr lang="en-US" err="1"/>
              <a:t>hãy</a:t>
            </a:r>
            <a:r>
              <a:rPr lang="en-US"/>
              <a:t> </a:t>
            </a:r>
            <a:r>
              <a:rPr lang="en-US" err="1"/>
              <a:t>xem</a:t>
            </a:r>
            <a:r>
              <a:rPr lang="en-US"/>
              <a:t> </a:t>
            </a:r>
            <a:r>
              <a:rPr lang="en-US" err="1"/>
              <a:t>xét</a:t>
            </a:r>
            <a:r>
              <a:rPr lang="en-US"/>
              <a:t> </a:t>
            </a:r>
            <a:r>
              <a:rPr lang="en-US" err="1"/>
              <a:t>thông</a:t>
            </a:r>
            <a:r>
              <a:rPr lang="en-US"/>
              <a:t> tin </a:t>
            </a:r>
            <a:r>
              <a:rPr lang="en-US" err="1"/>
              <a:t>bên</a:t>
            </a:r>
            <a:r>
              <a:rPr lang="en-US"/>
              <a:t> </a:t>
            </a:r>
            <a:r>
              <a:rPr lang="en-US" err="1"/>
              <a:t>dưới</a:t>
            </a:r>
            <a:r>
              <a:rPr lang="en-US"/>
              <a:t> </a:t>
            </a:r>
            <a:r>
              <a:rPr lang="en-US" err="1"/>
              <a:t>về</a:t>
            </a:r>
            <a:r>
              <a:rPr lang="en-US"/>
              <a:t> </a:t>
            </a:r>
            <a:r>
              <a:rPr lang="en-US" err="1"/>
              <a:t>các</a:t>
            </a:r>
            <a:r>
              <a:rPr lang="en-US"/>
              <a:t> </a:t>
            </a:r>
            <a:r>
              <a:rPr lang="en-US" err="1"/>
              <a:t>loại</a:t>
            </a:r>
            <a:r>
              <a:rPr lang="en-US"/>
              <a:t> </a:t>
            </a:r>
            <a:r>
              <a:rPr lang="en-US" err="1"/>
              <a:t>và</a:t>
            </a:r>
            <a:r>
              <a:rPr lang="en-US"/>
              <a:t> </a:t>
            </a:r>
            <a:r>
              <a:rPr lang="en-US" err="1"/>
              <a:t>tùy</a:t>
            </a:r>
            <a:r>
              <a:rPr lang="en-US"/>
              <a:t> </a:t>
            </a:r>
            <a:r>
              <a:rPr lang="en-US" err="1"/>
              <a:t>chọn</a:t>
            </a:r>
            <a:r>
              <a:rPr lang="en-US"/>
              <a:t> </a:t>
            </a:r>
            <a:r>
              <a:rPr lang="en-US" err="1"/>
              <a:t>ăng</a:t>
            </a:r>
            <a:r>
              <a:rPr lang="en-US"/>
              <a:t>-ten </a:t>
            </a:r>
            <a:r>
              <a:rPr lang="en-US" err="1"/>
              <a:t>để</a:t>
            </a:r>
            <a:r>
              <a:rPr lang="en-US"/>
              <a:t> </a:t>
            </a:r>
            <a:r>
              <a:rPr lang="en-US" err="1"/>
              <a:t>đưa</a:t>
            </a:r>
            <a:r>
              <a:rPr lang="en-US"/>
              <a:t> ra </a:t>
            </a:r>
            <a:r>
              <a:rPr lang="en-US" err="1"/>
              <a:t>lựa</a:t>
            </a:r>
            <a:r>
              <a:rPr lang="en-US"/>
              <a:t> </a:t>
            </a:r>
            <a:r>
              <a:rPr lang="en-US" err="1"/>
              <a:t>chọn</a:t>
            </a:r>
            <a:r>
              <a:rPr lang="en-US"/>
              <a:t> </a:t>
            </a:r>
            <a:r>
              <a:rPr lang="en-US" err="1"/>
              <a:t>đúng</a:t>
            </a:r>
            <a:r>
              <a:rPr lang="en-US"/>
              <a:t>.</a:t>
            </a:r>
          </a:p>
          <a:p>
            <a:endParaRPr lang="en-US"/>
          </a:p>
          <a:p>
            <a:r>
              <a:rPr lang="en-US" err="1"/>
              <a:t>Lớn</a:t>
            </a:r>
            <a:r>
              <a:rPr lang="en-US"/>
              <a:t> hay </a:t>
            </a:r>
            <a:r>
              <a:rPr lang="en-US" err="1"/>
              <a:t>nhỏ</a:t>
            </a:r>
            <a:endParaRPr lang="en-US"/>
          </a:p>
          <a:p>
            <a:r>
              <a:rPr lang="en-US" err="1"/>
              <a:t>Ăng</a:t>
            </a:r>
            <a:r>
              <a:rPr lang="en-US"/>
              <a:t>-ten RFID </a:t>
            </a:r>
            <a:r>
              <a:rPr lang="en-US" err="1"/>
              <a:t>có</a:t>
            </a:r>
            <a:r>
              <a:rPr lang="en-US"/>
              <a:t> </a:t>
            </a:r>
            <a:r>
              <a:rPr lang="en-US" err="1"/>
              <a:t>kích</a:t>
            </a:r>
            <a:r>
              <a:rPr lang="en-US"/>
              <a:t> </a:t>
            </a:r>
            <a:r>
              <a:rPr lang="en-US" err="1"/>
              <a:t>thước</a:t>
            </a:r>
            <a:r>
              <a:rPr lang="en-US"/>
              <a:t> </a:t>
            </a:r>
            <a:r>
              <a:rPr lang="en-US" err="1"/>
              <a:t>từ</a:t>
            </a:r>
            <a:r>
              <a:rPr lang="en-US"/>
              <a:t> </a:t>
            </a:r>
            <a:r>
              <a:rPr lang="en-US" err="1"/>
              <a:t>nhỏ</a:t>
            </a:r>
            <a:r>
              <a:rPr lang="en-US"/>
              <a:t> </a:t>
            </a:r>
            <a:r>
              <a:rPr lang="en-US" err="1"/>
              <a:t>hơn</a:t>
            </a:r>
            <a:r>
              <a:rPr lang="en-US"/>
              <a:t> </a:t>
            </a:r>
            <a:r>
              <a:rPr lang="en-US" err="1"/>
              <a:t>điện</a:t>
            </a:r>
            <a:r>
              <a:rPr lang="en-US"/>
              <a:t> </a:t>
            </a:r>
            <a:r>
              <a:rPr lang="en-US" err="1"/>
              <a:t>thoại</a:t>
            </a:r>
            <a:r>
              <a:rPr lang="en-US"/>
              <a:t> di </a:t>
            </a:r>
            <a:r>
              <a:rPr lang="en-US" err="1"/>
              <a:t>động</a:t>
            </a:r>
            <a:r>
              <a:rPr lang="en-US"/>
              <a:t> </a:t>
            </a:r>
            <a:r>
              <a:rPr lang="en-US" err="1"/>
              <a:t>tiêu</a:t>
            </a:r>
            <a:r>
              <a:rPr lang="en-US"/>
              <a:t> </a:t>
            </a:r>
            <a:r>
              <a:rPr lang="en-US" err="1"/>
              <a:t>chuẩn</a:t>
            </a:r>
            <a:r>
              <a:rPr lang="en-US"/>
              <a:t>, </a:t>
            </a:r>
            <a:r>
              <a:rPr lang="en-US" err="1"/>
              <a:t>lớn</a:t>
            </a:r>
            <a:r>
              <a:rPr lang="en-US"/>
              <a:t> </a:t>
            </a:r>
            <a:r>
              <a:rPr lang="en-US" err="1"/>
              <a:t>đến</a:t>
            </a:r>
            <a:r>
              <a:rPr lang="en-US"/>
              <a:t> TV. </a:t>
            </a:r>
            <a:r>
              <a:rPr lang="en-US" err="1"/>
              <a:t>Sự</a:t>
            </a:r>
            <a:r>
              <a:rPr lang="en-US"/>
              <a:t> </a:t>
            </a:r>
            <a:r>
              <a:rPr lang="en-US" err="1"/>
              <a:t>khác</a:t>
            </a:r>
            <a:r>
              <a:rPr lang="en-US"/>
              <a:t> </a:t>
            </a:r>
            <a:r>
              <a:rPr lang="en-US" err="1"/>
              <a:t>biệt</a:t>
            </a:r>
            <a:r>
              <a:rPr lang="en-US"/>
              <a:t> </a:t>
            </a:r>
            <a:r>
              <a:rPr lang="en-US" err="1"/>
              <a:t>về</a:t>
            </a:r>
            <a:r>
              <a:rPr lang="en-US"/>
              <a:t> </a:t>
            </a:r>
            <a:r>
              <a:rPr lang="en-US" err="1"/>
              <a:t>kích</a:t>
            </a:r>
            <a:r>
              <a:rPr lang="en-US"/>
              <a:t> </a:t>
            </a:r>
            <a:r>
              <a:rPr lang="en-US" err="1"/>
              <a:t>thước</a:t>
            </a:r>
            <a:r>
              <a:rPr lang="en-US"/>
              <a:t> </a:t>
            </a:r>
            <a:r>
              <a:rPr lang="en-US" err="1"/>
              <a:t>thường</a:t>
            </a:r>
            <a:r>
              <a:rPr lang="en-US"/>
              <a:t> </a:t>
            </a:r>
            <a:r>
              <a:rPr lang="en-US" err="1"/>
              <a:t>là</a:t>
            </a:r>
            <a:r>
              <a:rPr lang="en-US"/>
              <a:t> </a:t>
            </a:r>
            <a:r>
              <a:rPr lang="en-US" err="1"/>
              <a:t>biểu</a:t>
            </a:r>
            <a:r>
              <a:rPr lang="en-US"/>
              <a:t> </a:t>
            </a:r>
            <a:r>
              <a:rPr lang="en-US" err="1"/>
              <a:t>thị</a:t>
            </a:r>
            <a:r>
              <a:rPr lang="en-US"/>
              <a:t> </a:t>
            </a:r>
            <a:r>
              <a:rPr lang="en-US" err="1"/>
              <a:t>của</a:t>
            </a:r>
            <a:r>
              <a:rPr lang="en-US"/>
              <a:t> </a:t>
            </a:r>
            <a:r>
              <a:rPr lang="en-US" err="1"/>
              <a:t>phạm</a:t>
            </a:r>
            <a:r>
              <a:rPr lang="en-US"/>
              <a:t> vi </a:t>
            </a:r>
            <a:r>
              <a:rPr lang="en-US" err="1"/>
              <a:t>đọc</a:t>
            </a:r>
            <a:r>
              <a:rPr lang="en-US"/>
              <a:t> - </a:t>
            </a:r>
            <a:r>
              <a:rPr lang="en-US" err="1"/>
              <a:t>ăng</a:t>
            </a:r>
            <a:r>
              <a:rPr lang="en-US"/>
              <a:t> ten </a:t>
            </a:r>
            <a:r>
              <a:rPr lang="en-US" err="1"/>
              <a:t>càng</a:t>
            </a:r>
            <a:r>
              <a:rPr lang="en-US"/>
              <a:t> </a:t>
            </a:r>
            <a:r>
              <a:rPr lang="en-US" err="1"/>
              <a:t>lớn</a:t>
            </a:r>
            <a:r>
              <a:rPr lang="en-US"/>
              <a:t>, </a:t>
            </a:r>
            <a:r>
              <a:rPr lang="en-US" err="1"/>
              <a:t>mức</a:t>
            </a:r>
            <a:r>
              <a:rPr lang="en-US"/>
              <a:t> </a:t>
            </a:r>
            <a:r>
              <a:rPr lang="en-US" err="1"/>
              <a:t>tăng</a:t>
            </a:r>
            <a:r>
              <a:rPr lang="en-US"/>
              <a:t> </a:t>
            </a:r>
            <a:r>
              <a:rPr lang="en-US" err="1"/>
              <a:t>càng</a:t>
            </a:r>
            <a:r>
              <a:rPr lang="en-US"/>
              <a:t> </a:t>
            </a:r>
            <a:r>
              <a:rPr lang="en-US" err="1"/>
              <a:t>cao</a:t>
            </a:r>
            <a:r>
              <a:rPr lang="en-US"/>
              <a:t>, </a:t>
            </a:r>
            <a:r>
              <a:rPr lang="en-US" err="1"/>
              <a:t>phạm</a:t>
            </a:r>
            <a:r>
              <a:rPr lang="en-US"/>
              <a:t> vi </a:t>
            </a:r>
            <a:r>
              <a:rPr lang="en-US" err="1"/>
              <a:t>đọc</a:t>
            </a:r>
            <a:r>
              <a:rPr lang="en-US"/>
              <a:t> </a:t>
            </a:r>
            <a:r>
              <a:rPr lang="en-US" err="1"/>
              <a:t>càng</a:t>
            </a:r>
            <a:r>
              <a:rPr lang="en-US"/>
              <a:t> </a:t>
            </a:r>
            <a:r>
              <a:rPr lang="en-US" err="1"/>
              <a:t>dài</a:t>
            </a:r>
            <a:r>
              <a:rPr lang="en-US"/>
              <a:t> </a:t>
            </a:r>
            <a:r>
              <a:rPr lang="en-US" err="1"/>
              <a:t>và</a:t>
            </a:r>
            <a:r>
              <a:rPr lang="en-US"/>
              <a:t> </a:t>
            </a:r>
            <a:r>
              <a:rPr lang="en-US" err="1"/>
              <a:t>ngược</a:t>
            </a:r>
            <a:r>
              <a:rPr lang="en-US"/>
              <a:t> </a:t>
            </a:r>
            <a:r>
              <a:rPr lang="en-US" err="1"/>
              <a:t>lại</a:t>
            </a:r>
            <a:r>
              <a:rPr lang="en-US"/>
              <a:t>. </a:t>
            </a:r>
            <a:r>
              <a:rPr lang="en-US" err="1"/>
              <a:t>Tuy</a:t>
            </a:r>
            <a:r>
              <a:rPr lang="en-US"/>
              <a:t> </a:t>
            </a:r>
            <a:r>
              <a:rPr lang="en-US" err="1"/>
              <a:t>nhiên</a:t>
            </a:r>
            <a:r>
              <a:rPr lang="en-US"/>
              <a:t>, </a:t>
            </a:r>
            <a:r>
              <a:rPr lang="en-US" err="1"/>
              <a:t>một</a:t>
            </a:r>
            <a:r>
              <a:rPr lang="en-US"/>
              <a:t> </a:t>
            </a:r>
            <a:r>
              <a:rPr lang="en-US" err="1"/>
              <a:t>số</a:t>
            </a:r>
            <a:r>
              <a:rPr lang="en-US"/>
              <a:t> </a:t>
            </a:r>
            <a:r>
              <a:rPr lang="en-US" err="1"/>
              <a:t>ăng</a:t>
            </a:r>
            <a:r>
              <a:rPr lang="en-US"/>
              <a:t>-ten </a:t>
            </a:r>
            <a:r>
              <a:rPr lang="en-US" err="1"/>
              <a:t>là</a:t>
            </a:r>
            <a:r>
              <a:rPr lang="en-US"/>
              <a:t> </a:t>
            </a:r>
            <a:r>
              <a:rPr lang="en-US" err="1"/>
              <a:t>ngoại</a:t>
            </a:r>
            <a:r>
              <a:rPr lang="en-US"/>
              <a:t> </a:t>
            </a:r>
            <a:r>
              <a:rPr lang="en-US" err="1"/>
              <a:t>lệ</a:t>
            </a:r>
            <a:r>
              <a:rPr lang="en-US"/>
              <a:t> </a:t>
            </a:r>
            <a:r>
              <a:rPr lang="en-US" err="1"/>
              <a:t>cho</a:t>
            </a:r>
            <a:r>
              <a:rPr lang="en-US"/>
              <a:t> </a:t>
            </a:r>
            <a:r>
              <a:rPr lang="en-US" err="1"/>
              <a:t>quy</a:t>
            </a:r>
            <a:r>
              <a:rPr lang="en-US"/>
              <a:t> </a:t>
            </a:r>
            <a:r>
              <a:rPr lang="en-US" err="1"/>
              <a:t>tắc</a:t>
            </a:r>
            <a:r>
              <a:rPr lang="en-US"/>
              <a:t> </a:t>
            </a:r>
            <a:r>
              <a:rPr lang="en-US" err="1"/>
              <a:t>vì</a:t>
            </a:r>
            <a:r>
              <a:rPr lang="en-US"/>
              <a:t> </a:t>
            </a:r>
            <a:r>
              <a:rPr lang="en-US" err="1"/>
              <a:t>chúng</a:t>
            </a:r>
            <a:r>
              <a:rPr lang="en-US"/>
              <a:t> </a:t>
            </a:r>
            <a:r>
              <a:rPr lang="en-US" err="1"/>
              <a:t>được</a:t>
            </a:r>
            <a:r>
              <a:rPr lang="en-US"/>
              <a:t> </a:t>
            </a:r>
            <a:r>
              <a:rPr lang="en-US" err="1"/>
              <a:t>xây</a:t>
            </a:r>
            <a:r>
              <a:rPr lang="en-US"/>
              <a:t> </a:t>
            </a:r>
            <a:r>
              <a:rPr lang="en-US" err="1"/>
              <a:t>dựng</a:t>
            </a:r>
            <a:r>
              <a:rPr lang="en-US"/>
              <a:t> </a:t>
            </a:r>
            <a:r>
              <a:rPr lang="en-US" err="1"/>
              <a:t>cho</a:t>
            </a:r>
            <a:r>
              <a:rPr lang="en-US"/>
              <a:t> </a:t>
            </a:r>
            <a:r>
              <a:rPr lang="en-US" err="1"/>
              <a:t>một</a:t>
            </a:r>
            <a:r>
              <a:rPr lang="en-US"/>
              <a:t> </a:t>
            </a:r>
            <a:r>
              <a:rPr lang="en-US" err="1"/>
              <a:t>ứng</a:t>
            </a:r>
            <a:r>
              <a:rPr lang="en-US"/>
              <a:t> </a:t>
            </a:r>
            <a:r>
              <a:rPr lang="en-US" err="1"/>
              <a:t>dụng</a:t>
            </a:r>
            <a:r>
              <a:rPr lang="en-US"/>
              <a:t> </a:t>
            </a:r>
            <a:r>
              <a:rPr lang="en-US" err="1"/>
              <a:t>cụ</a:t>
            </a:r>
            <a:r>
              <a:rPr lang="en-US"/>
              <a:t> </a:t>
            </a:r>
            <a:r>
              <a:rPr lang="en-US" err="1"/>
              <a:t>thể</a:t>
            </a:r>
            <a:r>
              <a:rPr lang="en-US"/>
              <a:t>; </a:t>
            </a:r>
            <a:r>
              <a:rPr lang="en-US" err="1"/>
              <a:t>một</a:t>
            </a:r>
            <a:r>
              <a:rPr lang="en-US"/>
              <a:t> </a:t>
            </a:r>
            <a:r>
              <a:rPr lang="en-US" err="1"/>
              <a:t>ví</a:t>
            </a:r>
            <a:r>
              <a:rPr lang="en-US"/>
              <a:t> </a:t>
            </a:r>
            <a:r>
              <a:rPr lang="en-US" err="1"/>
              <a:t>dụ</a:t>
            </a:r>
            <a:r>
              <a:rPr lang="en-US"/>
              <a:t> </a:t>
            </a:r>
            <a:r>
              <a:rPr lang="en-US" err="1"/>
              <a:t>là</a:t>
            </a:r>
            <a:r>
              <a:rPr lang="en-US"/>
              <a:t> </a:t>
            </a:r>
            <a:r>
              <a:rPr lang="en-US" err="1"/>
              <a:t>ăng</a:t>
            </a:r>
            <a:r>
              <a:rPr lang="en-US"/>
              <a:t>-ten </a:t>
            </a:r>
            <a:r>
              <a:rPr lang="en-US" err="1"/>
              <a:t>Impinj</a:t>
            </a:r>
            <a:r>
              <a:rPr lang="en-US"/>
              <a:t> </a:t>
            </a:r>
            <a:r>
              <a:rPr lang="en-US" err="1"/>
              <a:t>Guardwall</a:t>
            </a:r>
            <a:r>
              <a:rPr lang="en-US"/>
              <a:t> </a:t>
            </a:r>
            <a:r>
              <a:rPr lang="en-US" err="1"/>
              <a:t>lớn</a:t>
            </a:r>
            <a:r>
              <a:rPr lang="en-US"/>
              <a:t>. </a:t>
            </a:r>
            <a:r>
              <a:rPr lang="en-US" err="1"/>
              <a:t>Được</a:t>
            </a:r>
            <a:r>
              <a:rPr lang="en-US"/>
              <a:t> </a:t>
            </a:r>
            <a:r>
              <a:rPr lang="en-US" err="1"/>
              <a:t>thiết</a:t>
            </a:r>
            <a:r>
              <a:rPr lang="en-US"/>
              <a:t> </a:t>
            </a:r>
            <a:r>
              <a:rPr lang="en-US" err="1"/>
              <a:t>kế</a:t>
            </a:r>
            <a:r>
              <a:rPr lang="en-US"/>
              <a:t> </a:t>
            </a:r>
            <a:r>
              <a:rPr lang="en-US" err="1"/>
              <a:t>cho</a:t>
            </a:r>
            <a:r>
              <a:rPr lang="en-US"/>
              <a:t> </a:t>
            </a:r>
            <a:r>
              <a:rPr lang="en-US" err="1"/>
              <a:t>các</a:t>
            </a:r>
            <a:r>
              <a:rPr lang="en-US"/>
              <a:t> </a:t>
            </a:r>
            <a:r>
              <a:rPr lang="en-US" err="1"/>
              <a:t>không</a:t>
            </a:r>
            <a:r>
              <a:rPr lang="en-US"/>
              <a:t> </a:t>
            </a:r>
            <a:r>
              <a:rPr lang="en-US" err="1"/>
              <a:t>gian</a:t>
            </a:r>
            <a:r>
              <a:rPr lang="en-US"/>
              <a:t> </a:t>
            </a:r>
            <a:r>
              <a:rPr lang="en-US" err="1"/>
              <a:t>đọc</a:t>
            </a:r>
            <a:r>
              <a:rPr lang="en-US"/>
              <a:t> </a:t>
            </a:r>
            <a:r>
              <a:rPr lang="en-US" err="1"/>
              <a:t>được</a:t>
            </a:r>
            <a:r>
              <a:rPr lang="en-US"/>
              <a:t> </a:t>
            </a:r>
            <a:r>
              <a:rPr lang="en-US" err="1"/>
              <a:t>kiểm</a:t>
            </a:r>
            <a:r>
              <a:rPr lang="en-US"/>
              <a:t> </a:t>
            </a:r>
            <a:r>
              <a:rPr lang="en-US" err="1"/>
              <a:t>soát</a:t>
            </a:r>
            <a:r>
              <a:rPr lang="en-US"/>
              <a:t> </a:t>
            </a:r>
            <a:r>
              <a:rPr lang="en-US" err="1"/>
              <a:t>chặt</a:t>
            </a:r>
            <a:r>
              <a:rPr lang="en-US"/>
              <a:t> </a:t>
            </a:r>
            <a:r>
              <a:rPr lang="en-US" err="1"/>
              <a:t>chẽ</a:t>
            </a:r>
            <a:r>
              <a:rPr lang="en-US"/>
              <a:t>, </a:t>
            </a:r>
            <a:r>
              <a:rPr lang="en-US" err="1"/>
              <a:t>ăng</a:t>
            </a:r>
            <a:r>
              <a:rPr lang="en-US"/>
              <a:t> ten </a:t>
            </a:r>
            <a:r>
              <a:rPr lang="en-US" err="1"/>
              <a:t>Guardwall</a:t>
            </a:r>
            <a:r>
              <a:rPr lang="en-US"/>
              <a:t> </a:t>
            </a:r>
            <a:r>
              <a:rPr lang="en-US" err="1"/>
              <a:t>chỉ</a:t>
            </a:r>
            <a:r>
              <a:rPr lang="en-US"/>
              <a:t> </a:t>
            </a:r>
            <a:r>
              <a:rPr lang="en-US" err="1"/>
              <a:t>có</a:t>
            </a:r>
            <a:r>
              <a:rPr lang="en-US"/>
              <a:t> </a:t>
            </a:r>
            <a:r>
              <a:rPr lang="en-US" err="1"/>
              <a:t>mức</a:t>
            </a:r>
            <a:r>
              <a:rPr lang="en-US"/>
              <a:t> </a:t>
            </a:r>
            <a:r>
              <a:rPr lang="en-US" err="1"/>
              <a:t>tăng</a:t>
            </a:r>
            <a:r>
              <a:rPr lang="en-US"/>
              <a:t> 6 </a:t>
            </a:r>
            <a:r>
              <a:rPr lang="en-US" err="1"/>
              <a:t>dBi</a:t>
            </a:r>
            <a:r>
              <a:rPr lang="en-US"/>
              <a:t> </a:t>
            </a:r>
            <a:r>
              <a:rPr lang="en-US" err="1"/>
              <a:t>vì</a:t>
            </a:r>
            <a:r>
              <a:rPr lang="en-US"/>
              <a:t> </a:t>
            </a:r>
            <a:r>
              <a:rPr lang="en-US" err="1"/>
              <a:t>nó</a:t>
            </a:r>
            <a:r>
              <a:rPr lang="en-US"/>
              <a:t> </a:t>
            </a:r>
            <a:r>
              <a:rPr lang="en-US" err="1"/>
              <a:t>được</a:t>
            </a:r>
            <a:r>
              <a:rPr lang="en-US"/>
              <a:t> </a:t>
            </a:r>
            <a:r>
              <a:rPr lang="en-US" err="1"/>
              <a:t>thiết</a:t>
            </a:r>
            <a:r>
              <a:rPr lang="en-US"/>
              <a:t> </a:t>
            </a:r>
            <a:r>
              <a:rPr lang="en-US" err="1"/>
              <a:t>kế</a:t>
            </a:r>
            <a:r>
              <a:rPr lang="en-US"/>
              <a:t> </a:t>
            </a:r>
            <a:r>
              <a:rPr lang="en-US" err="1"/>
              <a:t>để</a:t>
            </a:r>
            <a:r>
              <a:rPr lang="en-US"/>
              <a:t> </a:t>
            </a:r>
            <a:r>
              <a:rPr lang="en-US" err="1"/>
              <a:t>được</a:t>
            </a:r>
            <a:r>
              <a:rPr lang="en-US"/>
              <a:t> </a:t>
            </a:r>
            <a:r>
              <a:rPr lang="en-US" err="1"/>
              <a:t>gắn</a:t>
            </a:r>
            <a:r>
              <a:rPr lang="en-US"/>
              <a:t> </a:t>
            </a:r>
            <a:r>
              <a:rPr lang="en-US" err="1"/>
              <a:t>đối</a:t>
            </a:r>
            <a:r>
              <a:rPr lang="en-US"/>
              <a:t> </a:t>
            </a:r>
            <a:r>
              <a:rPr lang="en-US" err="1"/>
              <a:t>diện</a:t>
            </a:r>
            <a:r>
              <a:rPr lang="en-US"/>
              <a:t> </a:t>
            </a:r>
            <a:r>
              <a:rPr lang="en-US" err="1"/>
              <a:t>với</a:t>
            </a:r>
            <a:r>
              <a:rPr lang="en-US"/>
              <a:t> </a:t>
            </a:r>
            <a:r>
              <a:rPr lang="en-US" err="1"/>
              <a:t>một</a:t>
            </a:r>
            <a:r>
              <a:rPr lang="en-US"/>
              <a:t> </a:t>
            </a:r>
            <a:r>
              <a:rPr lang="en-US" err="1"/>
              <a:t>Guardwall</a:t>
            </a:r>
            <a:r>
              <a:rPr lang="en-US"/>
              <a:t> </a:t>
            </a:r>
            <a:r>
              <a:rPr lang="en-US" err="1"/>
              <a:t>khác</a:t>
            </a:r>
            <a:r>
              <a:rPr lang="en-US"/>
              <a:t> </a:t>
            </a:r>
            <a:r>
              <a:rPr lang="en-US" err="1"/>
              <a:t>để</a:t>
            </a:r>
            <a:r>
              <a:rPr lang="en-US"/>
              <a:t> </a:t>
            </a:r>
            <a:r>
              <a:rPr lang="en-US" err="1"/>
              <a:t>tạo</a:t>
            </a:r>
            <a:r>
              <a:rPr lang="en-US"/>
              <a:t> ra </a:t>
            </a:r>
            <a:r>
              <a:rPr lang="en-US" err="1"/>
              <a:t>một</a:t>
            </a:r>
            <a:r>
              <a:rPr lang="en-US"/>
              <a:t> </a:t>
            </a:r>
            <a:r>
              <a:rPr lang="en-US" err="1"/>
              <a:t>vùng</a:t>
            </a:r>
            <a:r>
              <a:rPr lang="en-US"/>
              <a:t> </a:t>
            </a:r>
            <a:r>
              <a:rPr lang="en-US" err="1"/>
              <a:t>đọc</a:t>
            </a:r>
            <a:r>
              <a:rPr lang="en-US"/>
              <a:t> </a:t>
            </a:r>
            <a:r>
              <a:rPr lang="en-US" err="1"/>
              <a:t>nhỏ</a:t>
            </a:r>
            <a:r>
              <a:rPr lang="en-US"/>
              <a:t>, </a:t>
            </a:r>
            <a:r>
              <a:rPr lang="en-US" err="1"/>
              <a:t>chính</a:t>
            </a:r>
            <a:r>
              <a:rPr lang="en-US"/>
              <a:t> </a:t>
            </a:r>
            <a:r>
              <a:rPr lang="en-US" err="1"/>
              <a:t>xác</a:t>
            </a:r>
            <a:r>
              <a:rPr lang="en-US"/>
              <a:t>.</a:t>
            </a:r>
          </a:p>
          <a:p>
            <a:endParaRPr lang="en-US"/>
          </a:p>
          <a:p>
            <a:r>
              <a:rPr lang="en-US" err="1"/>
              <a:t>Các</a:t>
            </a:r>
            <a:r>
              <a:rPr lang="en-US"/>
              <a:t> </a:t>
            </a:r>
            <a:r>
              <a:rPr lang="en-US" err="1"/>
              <a:t>hạn</a:t>
            </a:r>
            <a:r>
              <a:rPr lang="en-US"/>
              <a:t> </a:t>
            </a:r>
            <a:r>
              <a:rPr lang="en-US" err="1"/>
              <a:t>chế</a:t>
            </a:r>
            <a:r>
              <a:rPr lang="en-US"/>
              <a:t> </a:t>
            </a:r>
            <a:r>
              <a:rPr lang="en-US" err="1"/>
              <a:t>về</a:t>
            </a:r>
            <a:r>
              <a:rPr lang="en-US"/>
              <a:t> </a:t>
            </a:r>
            <a:r>
              <a:rPr lang="en-US" err="1"/>
              <a:t>kích</a:t>
            </a:r>
            <a:r>
              <a:rPr lang="en-US"/>
              <a:t> </a:t>
            </a:r>
            <a:r>
              <a:rPr lang="en-US" err="1"/>
              <a:t>thước</a:t>
            </a:r>
            <a:r>
              <a:rPr lang="en-US"/>
              <a:t> </a:t>
            </a:r>
            <a:r>
              <a:rPr lang="en-US" err="1"/>
              <a:t>cũng</a:t>
            </a:r>
            <a:r>
              <a:rPr lang="en-US"/>
              <a:t> </a:t>
            </a:r>
            <a:r>
              <a:rPr lang="en-US" err="1"/>
              <a:t>có</a:t>
            </a:r>
            <a:r>
              <a:rPr lang="en-US"/>
              <a:t> </a:t>
            </a:r>
            <a:r>
              <a:rPr lang="en-US" err="1"/>
              <a:t>thể</a:t>
            </a:r>
            <a:r>
              <a:rPr lang="en-US"/>
              <a:t> </a:t>
            </a:r>
            <a:r>
              <a:rPr lang="en-US" err="1"/>
              <a:t>ảnh</a:t>
            </a:r>
            <a:r>
              <a:rPr lang="en-US"/>
              <a:t> </a:t>
            </a:r>
            <a:r>
              <a:rPr lang="en-US" err="1"/>
              <a:t>hưởng</a:t>
            </a:r>
            <a:r>
              <a:rPr lang="en-US"/>
              <a:t> </a:t>
            </a:r>
            <a:r>
              <a:rPr lang="en-US" err="1"/>
              <a:t>đến</a:t>
            </a:r>
            <a:r>
              <a:rPr lang="en-US"/>
              <a:t> </a:t>
            </a:r>
            <a:r>
              <a:rPr lang="en-US" err="1"/>
              <a:t>quá</a:t>
            </a:r>
            <a:r>
              <a:rPr lang="en-US"/>
              <a:t> </a:t>
            </a:r>
            <a:r>
              <a:rPr lang="en-US" err="1"/>
              <a:t>trình</a:t>
            </a:r>
            <a:r>
              <a:rPr lang="en-US"/>
              <a:t> ra </a:t>
            </a:r>
            <a:r>
              <a:rPr lang="en-US" err="1"/>
              <a:t>quyết</a:t>
            </a:r>
            <a:r>
              <a:rPr lang="en-US"/>
              <a:t> </a:t>
            </a:r>
            <a:r>
              <a:rPr lang="en-US" err="1"/>
              <a:t>định</a:t>
            </a:r>
            <a:r>
              <a:rPr lang="en-US"/>
              <a:t> </a:t>
            </a:r>
            <a:r>
              <a:rPr lang="en-US" err="1"/>
              <a:t>vì</a:t>
            </a:r>
            <a:r>
              <a:rPr lang="en-US"/>
              <a:t> </a:t>
            </a:r>
            <a:r>
              <a:rPr lang="en-US" err="1"/>
              <a:t>một</a:t>
            </a:r>
            <a:r>
              <a:rPr lang="en-US"/>
              <a:t> </a:t>
            </a:r>
            <a:r>
              <a:rPr lang="en-US" err="1"/>
              <a:t>số</a:t>
            </a:r>
            <a:r>
              <a:rPr lang="en-US"/>
              <a:t> </a:t>
            </a:r>
            <a:r>
              <a:rPr lang="en-US" err="1"/>
              <a:t>ứng</a:t>
            </a:r>
            <a:r>
              <a:rPr lang="en-US"/>
              <a:t> </a:t>
            </a:r>
            <a:r>
              <a:rPr lang="en-US" err="1"/>
              <a:t>dụng</a:t>
            </a:r>
            <a:r>
              <a:rPr lang="en-US"/>
              <a:t> </a:t>
            </a:r>
            <a:r>
              <a:rPr lang="en-US" err="1"/>
              <a:t>không</a:t>
            </a:r>
            <a:r>
              <a:rPr lang="en-US"/>
              <a:t> </a:t>
            </a:r>
            <a:r>
              <a:rPr lang="en-US" err="1"/>
              <a:t>cho</a:t>
            </a:r>
            <a:r>
              <a:rPr lang="en-US"/>
              <a:t> </a:t>
            </a:r>
            <a:r>
              <a:rPr lang="en-US" err="1"/>
              <a:t>phép</a:t>
            </a:r>
            <a:r>
              <a:rPr lang="en-US"/>
              <a:t> </a:t>
            </a:r>
            <a:r>
              <a:rPr lang="en-US" err="1"/>
              <a:t>có</a:t>
            </a:r>
            <a:r>
              <a:rPr lang="en-US"/>
              <a:t> </a:t>
            </a:r>
            <a:r>
              <a:rPr lang="en-US" err="1"/>
              <a:t>nhiều</a:t>
            </a:r>
            <a:r>
              <a:rPr lang="en-US"/>
              <a:t> </a:t>
            </a:r>
            <a:r>
              <a:rPr lang="en-US" err="1"/>
              <a:t>không</a:t>
            </a:r>
            <a:r>
              <a:rPr lang="en-US"/>
              <a:t> </a:t>
            </a:r>
            <a:r>
              <a:rPr lang="en-US" err="1"/>
              <a:t>gian</a:t>
            </a:r>
            <a:r>
              <a:rPr lang="en-US"/>
              <a:t> </a:t>
            </a:r>
            <a:r>
              <a:rPr lang="en-US" err="1"/>
              <a:t>có</a:t>
            </a:r>
            <a:r>
              <a:rPr lang="en-US"/>
              <a:t> </a:t>
            </a:r>
            <a:r>
              <a:rPr lang="en-US" err="1"/>
              <a:t>sẵn</a:t>
            </a:r>
            <a:r>
              <a:rPr lang="en-US"/>
              <a:t> </a:t>
            </a:r>
            <a:r>
              <a:rPr lang="en-US" err="1"/>
              <a:t>trong</a:t>
            </a:r>
            <a:r>
              <a:rPr lang="en-US"/>
              <a:t> </a:t>
            </a:r>
            <a:r>
              <a:rPr lang="en-US" err="1"/>
              <a:t>khu</a:t>
            </a:r>
            <a:r>
              <a:rPr lang="en-US"/>
              <a:t> </a:t>
            </a:r>
            <a:r>
              <a:rPr lang="en-US" err="1"/>
              <a:t>vực</a:t>
            </a:r>
            <a:r>
              <a:rPr lang="en-US"/>
              <a:t> </a:t>
            </a:r>
            <a:r>
              <a:rPr lang="en-US" err="1"/>
              <a:t>đặt</a:t>
            </a:r>
            <a:r>
              <a:rPr lang="en-US"/>
              <a:t> </a:t>
            </a:r>
            <a:r>
              <a:rPr lang="en-US" err="1"/>
              <a:t>ăng</a:t>
            </a:r>
            <a:r>
              <a:rPr lang="en-US"/>
              <a:t>-ten. </a:t>
            </a:r>
            <a:r>
              <a:rPr lang="en-US" err="1"/>
              <a:t>Một</a:t>
            </a:r>
            <a:r>
              <a:rPr lang="en-US"/>
              <a:t> </a:t>
            </a:r>
            <a:r>
              <a:rPr lang="en-US" err="1"/>
              <a:t>số</a:t>
            </a:r>
            <a:r>
              <a:rPr lang="en-US"/>
              <a:t> </a:t>
            </a:r>
            <a:r>
              <a:rPr lang="en-US" err="1"/>
              <a:t>môi</a:t>
            </a:r>
            <a:r>
              <a:rPr lang="en-US"/>
              <a:t> </a:t>
            </a:r>
            <a:r>
              <a:rPr lang="en-US" err="1"/>
              <a:t>trường</a:t>
            </a:r>
            <a:r>
              <a:rPr lang="en-US"/>
              <a:t>, </a:t>
            </a:r>
            <a:r>
              <a:rPr lang="en-US" err="1"/>
              <a:t>như</a:t>
            </a:r>
            <a:r>
              <a:rPr lang="en-US"/>
              <a:t> </a:t>
            </a:r>
            <a:r>
              <a:rPr lang="en-US" err="1"/>
              <a:t>các</a:t>
            </a:r>
            <a:r>
              <a:rPr lang="en-US"/>
              <a:t> </a:t>
            </a:r>
            <a:r>
              <a:rPr lang="en-US" err="1"/>
              <a:t>cửa</a:t>
            </a:r>
            <a:r>
              <a:rPr lang="en-US"/>
              <a:t> </a:t>
            </a:r>
            <a:r>
              <a:rPr lang="en-US" err="1"/>
              <a:t>hàng</a:t>
            </a:r>
            <a:r>
              <a:rPr lang="en-US"/>
              <a:t> </a:t>
            </a:r>
            <a:r>
              <a:rPr lang="en-US" err="1"/>
              <a:t>bán</a:t>
            </a:r>
            <a:r>
              <a:rPr lang="en-US"/>
              <a:t> </a:t>
            </a:r>
            <a:r>
              <a:rPr lang="en-US" err="1"/>
              <a:t>lẻ</a:t>
            </a:r>
            <a:r>
              <a:rPr lang="en-US"/>
              <a:t>, </a:t>
            </a:r>
            <a:r>
              <a:rPr lang="en-US" err="1"/>
              <a:t>có</a:t>
            </a:r>
            <a:r>
              <a:rPr lang="en-US"/>
              <a:t> </a:t>
            </a:r>
            <a:r>
              <a:rPr lang="en-US" err="1"/>
              <a:t>thể</a:t>
            </a:r>
            <a:r>
              <a:rPr lang="en-US"/>
              <a:t> </a:t>
            </a:r>
            <a:r>
              <a:rPr lang="en-US" err="1"/>
              <a:t>không</a:t>
            </a:r>
            <a:r>
              <a:rPr lang="en-US"/>
              <a:t> </a:t>
            </a:r>
            <a:r>
              <a:rPr lang="en-US" err="1"/>
              <a:t>có</a:t>
            </a:r>
            <a:r>
              <a:rPr lang="en-US"/>
              <a:t> </a:t>
            </a:r>
            <a:r>
              <a:rPr lang="en-US" err="1"/>
              <a:t>không</a:t>
            </a:r>
            <a:r>
              <a:rPr lang="en-US"/>
              <a:t> </a:t>
            </a:r>
            <a:r>
              <a:rPr lang="en-US" err="1"/>
              <a:t>gian</a:t>
            </a:r>
            <a:r>
              <a:rPr lang="en-US"/>
              <a:t> </a:t>
            </a:r>
            <a:r>
              <a:rPr lang="en-US" err="1"/>
              <a:t>cho</a:t>
            </a:r>
            <a:r>
              <a:rPr lang="en-US"/>
              <a:t> </a:t>
            </a:r>
            <a:r>
              <a:rPr lang="en-US" err="1"/>
              <a:t>ăng</a:t>
            </a:r>
            <a:r>
              <a:rPr lang="en-US"/>
              <a:t>-ten 15 x 15 inch </a:t>
            </a:r>
            <a:r>
              <a:rPr lang="en-US" err="1"/>
              <a:t>cồng</a:t>
            </a:r>
            <a:r>
              <a:rPr lang="en-US"/>
              <a:t> </a:t>
            </a:r>
            <a:r>
              <a:rPr lang="en-US" err="1"/>
              <a:t>kềnh</a:t>
            </a:r>
            <a:r>
              <a:rPr lang="en-US"/>
              <a:t>, </a:t>
            </a:r>
            <a:r>
              <a:rPr lang="en-US" err="1"/>
              <a:t>cũng</a:t>
            </a:r>
            <a:r>
              <a:rPr lang="en-US"/>
              <a:t> </a:t>
            </a:r>
            <a:r>
              <a:rPr lang="en-US" err="1"/>
              <a:t>như</a:t>
            </a:r>
            <a:r>
              <a:rPr lang="en-US"/>
              <a:t> </a:t>
            </a:r>
            <a:r>
              <a:rPr lang="en-US" err="1"/>
              <a:t>ăng</a:t>
            </a:r>
            <a:r>
              <a:rPr lang="en-US"/>
              <a:t>-ten </a:t>
            </a:r>
            <a:r>
              <a:rPr lang="en-US" err="1"/>
              <a:t>như</a:t>
            </a:r>
            <a:r>
              <a:rPr lang="en-US"/>
              <a:t> </a:t>
            </a:r>
            <a:r>
              <a:rPr lang="en-US" err="1"/>
              <a:t>vậy</a:t>
            </a:r>
            <a:r>
              <a:rPr lang="en-US"/>
              <a:t> </a:t>
            </a:r>
            <a:r>
              <a:rPr lang="en-US" err="1"/>
              <a:t>sẽ</a:t>
            </a:r>
            <a:r>
              <a:rPr lang="en-US"/>
              <a:t> </a:t>
            </a:r>
            <a:r>
              <a:rPr lang="en-US" err="1"/>
              <a:t>không</a:t>
            </a:r>
            <a:r>
              <a:rPr lang="en-US"/>
              <a:t> </a:t>
            </a:r>
            <a:r>
              <a:rPr lang="en-US" err="1"/>
              <a:t>phù</a:t>
            </a:r>
            <a:r>
              <a:rPr lang="en-US"/>
              <a:t> </a:t>
            </a:r>
            <a:r>
              <a:rPr lang="en-US" err="1"/>
              <a:t>hợp</a:t>
            </a:r>
            <a:r>
              <a:rPr lang="en-US"/>
              <a:t> </a:t>
            </a:r>
            <a:r>
              <a:rPr lang="en-US" err="1"/>
              <a:t>về</a:t>
            </a:r>
            <a:r>
              <a:rPr lang="en-US"/>
              <a:t> </a:t>
            </a:r>
            <a:r>
              <a:rPr lang="en-US" err="1"/>
              <a:t>mặt</a:t>
            </a:r>
            <a:r>
              <a:rPr lang="en-US"/>
              <a:t> </a:t>
            </a:r>
            <a:r>
              <a:rPr lang="en-US" err="1"/>
              <a:t>thẩm</a:t>
            </a:r>
            <a:r>
              <a:rPr lang="en-US"/>
              <a:t> </a:t>
            </a:r>
            <a:r>
              <a:rPr lang="en-US" err="1"/>
              <a:t>mỹ</a:t>
            </a:r>
            <a:r>
              <a:rPr lang="en-US"/>
              <a:t>. </a:t>
            </a:r>
            <a:r>
              <a:rPr lang="en-US" err="1"/>
              <a:t>Ăng</a:t>
            </a:r>
            <a:r>
              <a:rPr lang="en-US"/>
              <a:t>-ten </a:t>
            </a:r>
            <a:r>
              <a:rPr lang="en-US" err="1"/>
              <a:t>nhỏ</a:t>
            </a:r>
            <a:r>
              <a:rPr lang="en-US"/>
              <a:t> </a:t>
            </a:r>
            <a:r>
              <a:rPr lang="en-US" err="1"/>
              <a:t>là</a:t>
            </a:r>
            <a:r>
              <a:rPr lang="en-US"/>
              <a:t> </a:t>
            </a:r>
            <a:r>
              <a:rPr lang="en-US" err="1"/>
              <a:t>tối</a:t>
            </a:r>
            <a:r>
              <a:rPr lang="en-US"/>
              <a:t> </a:t>
            </a:r>
            <a:r>
              <a:rPr lang="en-US" err="1"/>
              <a:t>ưu</a:t>
            </a:r>
            <a:r>
              <a:rPr lang="en-US"/>
              <a:t> </a:t>
            </a:r>
            <a:r>
              <a:rPr lang="en-US" err="1"/>
              <a:t>cho</a:t>
            </a:r>
            <a:r>
              <a:rPr lang="en-US"/>
              <a:t> </a:t>
            </a:r>
            <a:r>
              <a:rPr lang="en-US" err="1"/>
              <a:t>việc</a:t>
            </a:r>
            <a:r>
              <a:rPr lang="en-US"/>
              <a:t> </a:t>
            </a:r>
            <a:r>
              <a:rPr lang="en-US" err="1"/>
              <a:t>đọc</a:t>
            </a:r>
            <a:r>
              <a:rPr lang="en-US"/>
              <a:t> </a:t>
            </a:r>
            <a:r>
              <a:rPr lang="en-US" err="1"/>
              <a:t>và</a:t>
            </a:r>
            <a:r>
              <a:rPr lang="en-US"/>
              <a:t> </a:t>
            </a:r>
            <a:r>
              <a:rPr lang="en-US" err="1"/>
              <a:t>viết</a:t>
            </a:r>
            <a:r>
              <a:rPr lang="en-US"/>
              <a:t> ở </a:t>
            </a:r>
            <a:r>
              <a:rPr lang="en-US" err="1"/>
              <a:t>cấp</a:t>
            </a:r>
            <a:r>
              <a:rPr lang="en-US"/>
              <a:t> </a:t>
            </a:r>
            <a:r>
              <a:rPr lang="en-US" err="1"/>
              <a:t>độ</a:t>
            </a:r>
            <a:r>
              <a:rPr lang="en-US"/>
              <a:t> </a:t>
            </a:r>
            <a:r>
              <a:rPr lang="en-US" err="1"/>
              <a:t>vật</a:t>
            </a:r>
            <a:r>
              <a:rPr lang="en-US"/>
              <a:t> </a:t>
            </a:r>
            <a:r>
              <a:rPr lang="en-US" err="1"/>
              <a:t>phẩm</a:t>
            </a:r>
            <a:r>
              <a:rPr lang="en-US"/>
              <a:t> </a:t>
            </a:r>
            <a:r>
              <a:rPr lang="en-US" err="1"/>
              <a:t>cũng</a:t>
            </a:r>
            <a:r>
              <a:rPr lang="en-US"/>
              <a:t> </a:t>
            </a:r>
            <a:r>
              <a:rPr lang="en-US" err="1"/>
              <a:t>như</a:t>
            </a:r>
            <a:r>
              <a:rPr lang="en-US"/>
              <a:t> </a:t>
            </a:r>
            <a:r>
              <a:rPr lang="en-US" err="1"/>
              <a:t>cho</a:t>
            </a:r>
            <a:r>
              <a:rPr lang="en-US"/>
              <a:t> </a:t>
            </a:r>
            <a:r>
              <a:rPr lang="en-US" err="1"/>
              <a:t>các</a:t>
            </a:r>
            <a:r>
              <a:rPr lang="en-US"/>
              <a:t> </a:t>
            </a:r>
            <a:r>
              <a:rPr lang="en-US" err="1"/>
              <a:t>ứng</a:t>
            </a:r>
            <a:r>
              <a:rPr lang="en-US"/>
              <a:t> </a:t>
            </a:r>
            <a:r>
              <a:rPr lang="en-US" err="1"/>
              <a:t>dụng</a:t>
            </a:r>
            <a:r>
              <a:rPr lang="en-US"/>
              <a:t> </a:t>
            </a:r>
            <a:r>
              <a:rPr lang="en-US" err="1"/>
              <a:t>yêu</a:t>
            </a:r>
            <a:r>
              <a:rPr lang="en-US"/>
              <a:t> </a:t>
            </a:r>
            <a:r>
              <a:rPr lang="en-US" err="1"/>
              <a:t>cầu</a:t>
            </a:r>
            <a:r>
              <a:rPr lang="en-US"/>
              <a:t> </a:t>
            </a:r>
            <a:r>
              <a:rPr lang="en-US" err="1"/>
              <a:t>các</a:t>
            </a:r>
            <a:r>
              <a:rPr lang="en-US"/>
              <a:t> </a:t>
            </a:r>
            <a:r>
              <a:rPr lang="en-US" err="1"/>
              <a:t>vùng</a:t>
            </a:r>
            <a:r>
              <a:rPr lang="en-US"/>
              <a:t> </a:t>
            </a:r>
            <a:r>
              <a:rPr lang="en-US" err="1"/>
              <a:t>đọc</a:t>
            </a:r>
            <a:r>
              <a:rPr lang="en-US"/>
              <a:t> </a:t>
            </a:r>
            <a:r>
              <a:rPr lang="en-US" err="1"/>
              <a:t>nhỏ</a:t>
            </a:r>
            <a:r>
              <a:rPr lang="en-US"/>
              <a:t> </a:t>
            </a:r>
            <a:r>
              <a:rPr lang="en-US" err="1"/>
              <a:t>hơn</a:t>
            </a:r>
            <a:r>
              <a:rPr lang="en-US"/>
              <a:t> </a:t>
            </a:r>
            <a:r>
              <a:rPr lang="en-US" err="1"/>
              <a:t>như</a:t>
            </a:r>
            <a:r>
              <a:rPr lang="en-US"/>
              <a:t> </a:t>
            </a:r>
            <a:r>
              <a:rPr lang="en-US" err="1"/>
              <a:t>đọc</a:t>
            </a:r>
            <a:r>
              <a:rPr lang="en-US"/>
              <a:t> </a:t>
            </a:r>
            <a:r>
              <a:rPr lang="en-US" err="1"/>
              <a:t>băng</a:t>
            </a:r>
            <a:r>
              <a:rPr lang="en-US"/>
              <a:t> </a:t>
            </a:r>
            <a:r>
              <a:rPr lang="en-US" err="1"/>
              <a:t>tải</a:t>
            </a:r>
            <a:r>
              <a:rPr lang="en-US"/>
              <a:t> </a:t>
            </a:r>
            <a:r>
              <a:rPr lang="en-US" err="1"/>
              <a:t>và</a:t>
            </a:r>
            <a:r>
              <a:rPr lang="en-US"/>
              <a:t> </a:t>
            </a:r>
            <a:r>
              <a:rPr lang="en-US" err="1"/>
              <a:t>các</a:t>
            </a:r>
            <a:r>
              <a:rPr lang="en-US"/>
              <a:t> </a:t>
            </a:r>
            <a:r>
              <a:rPr lang="en-US" err="1"/>
              <a:t>ứng</a:t>
            </a:r>
            <a:r>
              <a:rPr lang="en-US"/>
              <a:t> </a:t>
            </a:r>
            <a:r>
              <a:rPr lang="en-US" err="1"/>
              <a:t>dụng</a:t>
            </a:r>
            <a:r>
              <a:rPr lang="en-US"/>
              <a:t> </a:t>
            </a:r>
            <a:r>
              <a:rPr lang="en-US" err="1"/>
              <a:t>kiểm</a:t>
            </a:r>
            <a:r>
              <a:rPr lang="en-US"/>
              <a:t> </a:t>
            </a:r>
            <a:r>
              <a:rPr lang="en-US" err="1"/>
              <a:t>soát</a:t>
            </a:r>
            <a:r>
              <a:rPr lang="en-US"/>
              <a:t> </a:t>
            </a:r>
            <a:r>
              <a:rPr lang="en-US" err="1"/>
              <a:t>truy</a:t>
            </a:r>
            <a:r>
              <a:rPr lang="en-US"/>
              <a:t> </a:t>
            </a:r>
            <a:r>
              <a:rPr lang="en-US" err="1"/>
              <a:t>cập</a:t>
            </a:r>
            <a:r>
              <a:rPr lang="en-US"/>
              <a:t> </a:t>
            </a:r>
            <a:r>
              <a:rPr lang="en-US" err="1"/>
              <a:t>nhân</a:t>
            </a:r>
            <a:r>
              <a:rPr lang="en-US"/>
              <a:t> </a:t>
            </a:r>
            <a:r>
              <a:rPr lang="en-US" err="1"/>
              <a:t>sự</a:t>
            </a:r>
            <a:r>
              <a:rPr lang="en-US"/>
              <a:t>.</a:t>
            </a:r>
          </a:p>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39</a:t>
            </a:fld>
            <a:endParaRPr lang="en-US"/>
          </a:p>
        </p:txBody>
      </p:sp>
    </p:spTree>
    <p:extLst>
      <p:ext uri="{BB962C8B-B14F-4D97-AF65-F5344CB8AC3E}">
        <p14:creationId xmlns:p14="http://schemas.microsoft.com/office/powerpoint/2010/main" val="3965409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latin typeface="Times New Roman" panose="02020603050405020304" pitchFamily="18" charset="0"/>
                <a:cs typeface="Times New Roman" panose="02020603050405020304" pitchFamily="18" charset="0"/>
              </a:rPr>
              <a:t>N</a:t>
            </a:r>
            <a:r>
              <a:rPr lang="vi-VN" i="1" err="1">
                <a:latin typeface="Times New Roman" panose="02020603050405020304" pitchFamily="18" charset="0"/>
                <a:cs typeface="Times New Roman" panose="02020603050405020304" pitchFamily="18" charset="0"/>
              </a:rPr>
              <a:t>ếu</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hệ</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thống</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quản</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lý</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hàng</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tồn</a:t>
            </a:r>
            <a:r>
              <a:rPr lang="vi-VN" i="1">
                <a:latin typeface="Times New Roman" panose="02020603050405020304" pitchFamily="18" charset="0"/>
                <a:cs typeface="Times New Roman" panose="02020603050405020304" pitchFamily="18" charset="0"/>
              </a:rPr>
              <a:t> kho không </a:t>
            </a:r>
            <a:r>
              <a:rPr lang="vi-VN" i="1" err="1">
                <a:latin typeface="Times New Roman" panose="02020603050405020304" pitchFamily="18" charset="0"/>
                <a:cs typeface="Times New Roman" panose="02020603050405020304" pitchFamily="18" charset="0"/>
              </a:rPr>
              <a:t>thể</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xác</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định</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món</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hàng</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được</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chọn</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là</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một</a:t>
            </a:r>
            <a:r>
              <a:rPr lang="vi-VN" i="1">
                <a:latin typeface="Times New Roman" panose="02020603050405020304" pitchFamily="18" charset="0"/>
                <a:cs typeface="Times New Roman" panose="02020603050405020304" pitchFamily="18" charset="0"/>
              </a:rPr>
              <a:t> chai </a:t>
            </a:r>
            <a:r>
              <a:rPr lang="vi-VN" i="1" err="1">
                <a:latin typeface="Times New Roman" panose="02020603050405020304" pitchFamily="18" charset="0"/>
                <a:cs typeface="Times New Roman" panose="02020603050405020304" pitchFamily="18" charset="0"/>
              </a:rPr>
              <a:t>nước</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sốt</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cà</a:t>
            </a:r>
            <a:r>
              <a:rPr lang="vi-VN" i="1">
                <a:latin typeface="Times New Roman" panose="02020603050405020304" pitchFamily="18" charset="0"/>
                <a:cs typeface="Times New Roman" panose="02020603050405020304" pitchFamily="18" charset="0"/>
              </a:rPr>
              <a:t> chua hay chai </a:t>
            </a:r>
            <a:r>
              <a:rPr lang="vi-VN" i="1" err="1">
                <a:latin typeface="Times New Roman" panose="02020603050405020304" pitchFamily="18" charset="0"/>
                <a:cs typeface="Times New Roman" panose="02020603050405020304" pitchFamily="18" charset="0"/>
              </a:rPr>
              <a:t>mù</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tạt</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hệ</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thống</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có</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thể</a:t>
            </a:r>
            <a:r>
              <a:rPr lang="vi-VN" i="1">
                <a:latin typeface="Times New Roman" panose="02020603050405020304" pitchFamily="18" charset="0"/>
                <a:cs typeface="Times New Roman" panose="02020603050405020304" pitchFamily="18" charset="0"/>
              </a:rPr>
              <a:t> xem </a:t>
            </a:r>
            <a:r>
              <a:rPr lang="vi-VN" i="1" err="1">
                <a:latin typeface="Times New Roman" panose="02020603050405020304" pitchFamily="18" charset="0"/>
                <a:cs typeface="Times New Roman" panose="02020603050405020304" pitchFamily="18" charset="0"/>
              </a:rPr>
              <a:t>xét</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lịch</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sử</a:t>
            </a:r>
            <a:r>
              <a:rPr lang="vi-VN" i="1">
                <a:latin typeface="Times New Roman" panose="02020603050405020304" pitchFamily="18" charset="0"/>
                <a:cs typeface="Times New Roman" panose="02020603050405020304" pitchFamily="18" charset="0"/>
              </a:rPr>
              <a:t> mua </a:t>
            </a:r>
            <a:r>
              <a:rPr lang="vi-VN" i="1" err="1">
                <a:latin typeface="Times New Roman" panose="02020603050405020304" pitchFamily="18" charset="0"/>
                <a:cs typeface="Times New Roman" panose="02020603050405020304" pitchFamily="18" charset="0"/>
              </a:rPr>
              <a:t>hàng</a:t>
            </a:r>
            <a:r>
              <a:rPr lang="vi-VN" i="1">
                <a:latin typeface="Times New Roman" panose="02020603050405020304" pitchFamily="18" charset="0"/>
                <a:cs typeface="Times New Roman" panose="02020603050405020304" pitchFamily="18" charset="0"/>
              </a:rPr>
              <a:t> qua </a:t>
            </a:r>
            <a:r>
              <a:rPr lang="vi-VN" i="1" err="1">
                <a:latin typeface="Times New Roman" panose="02020603050405020304" pitchFamily="18" charset="0"/>
                <a:cs typeface="Times New Roman" panose="02020603050405020304" pitchFamily="18" charset="0"/>
              </a:rPr>
              <a:t>và</a:t>
            </a:r>
            <a:r>
              <a:rPr lang="vi-VN" i="1">
                <a:latin typeface="Times New Roman" panose="02020603050405020304" pitchFamily="18" charset="0"/>
                <a:cs typeface="Times New Roman" panose="02020603050405020304" pitchFamily="18" charset="0"/>
              </a:rPr>
              <a:t>/</a:t>
            </a:r>
            <a:r>
              <a:rPr lang="vi-VN" i="1" err="1">
                <a:latin typeface="Times New Roman" panose="02020603050405020304" pitchFamily="18" charset="0"/>
                <a:cs typeface="Times New Roman" panose="02020603050405020304" pitchFamily="18" charset="0"/>
              </a:rPr>
              <a:t>hoặc</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những</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gì</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người</a:t>
            </a:r>
            <a:r>
              <a:rPr lang="vi-VN" i="1">
                <a:latin typeface="Times New Roman" panose="02020603050405020304" pitchFamily="18" charset="0"/>
                <a:cs typeface="Times New Roman" panose="02020603050405020304" pitchFamily="18" charset="0"/>
              </a:rPr>
              <a:t> mua </a:t>
            </a:r>
            <a:r>
              <a:rPr lang="vi-VN" i="1" err="1">
                <a:latin typeface="Times New Roman" panose="02020603050405020304" pitchFamily="18" charset="0"/>
                <a:cs typeface="Times New Roman" panose="02020603050405020304" pitchFamily="18" charset="0"/>
              </a:rPr>
              <a:t>hàng</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đã</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chọn</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từ</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các</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địa</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điểm</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khác</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Ví</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dụ</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nếu</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người</a:t>
            </a:r>
            <a:r>
              <a:rPr lang="vi-VN" i="1">
                <a:latin typeface="Times New Roman" panose="02020603050405020304" pitchFamily="18" charset="0"/>
                <a:cs typeface="Times New Roman" panose="02020603050405020304" pitchFamily="18" charset="0"/>
              </a:rPr>
              <a:t> mua trong </a:t>
            </a:r>
            <a:r>
              <a:rPr lang="vi-VN" i="1" err="1">
                <a:latin typeface="Times New Roman" panose="02020603050405020304" pitchFamily="18" charset="0"/>
                <a:cs typeface="Times New Roman" panose="02020603050405020304" pitchFamily="18" charset="0"/>
              </a:rPr>
              <a:t>quá</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khử</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chỉ</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chọn</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sốt</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cà</a:t>
            </a:r>
            <a:r>
              <a:rPr lang="vi-VN" i="1">
                <a:latin typeface="Times New Roman" panose="02020603050405020304" pitchFamily="18" charset="0"/>
                <a:cs typeface="Times New Roman" panose="02020603050405020304" pitchFamily="18" charset="0"/>
              </a:rPr>
              <a:t> chua, thông tin </a:t>
            </a:r>
            <a:r>
              <a:rPr lang="vi-VN" i="1" err="1">
                <a:latin typeface="Times New Roman" panose="02020603050405020304" pitchFamily="18" charset="0"/>
                <a:cs typeface="Times New Roman" panose="02020603050405020304" pitchFamily="18" charset="0"/>
              </a:rPr>
              <a:t>có</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thể</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được</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sử</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dụng</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để</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xác</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nhận</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rằng</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người</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dùng</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đã</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chọn</a:t>
            </a:r>
            <a:r>
              <a:rPr lang="vi-VN" i="1">
                <a:latin typeface="Times New Roman" panose="02020603050405020304" pitchFamily="18" charset="0"/>
                <a:cs typeface="Times New Roman" panose="02020603050405020304" pitchFamily="18" charset="0"/>
              </a:rPr>
              <a:t> chai </a:t>
            </a:r>
            <a:r>
              <a:rPr lang="vi-VN" i="1" err="1">
                <a:latin typeface="Times New Roman" panose="02020603050405020304" pitchFamily="18" charset="0"/>
                <a:cs typeface="Times New Roman" panose="02020603050405020304" pitchFamily="18" charset="0"/>
              </a:rPr>
              <a:t>sốt</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cà</a:t>
            </a:r>
            <a:r>
              <a:rPr lang="vi-VN" i="1">
                <a:latin typeface="Times New Roman" panose="02020603050405020304" pitchFamily="18" charset="0"/>
                <a:cs typeface="Times New Roman" panose="02020603050405020304" pitchFamily="18" charset="0"/>
              </a:rPr>
              <a:t> chua </a:t>
            </a:r>
            <a:r>
              <a:rPr lang="vi-VN" i="1" err="1">
                <a:latin typeface="Times New Roman" panose="02020603050405020304" pitchFamily="18" charset="0"/>
                <a:cs typeface="Times New Roman" panose="02020603050405020304" pitchFamily="18" charset="0"/>
              </a:rPr>
              <a:t>từ</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kệ</a:t>
            </a:r>
            <a:r>
              <a:rPr lang="vi-VN" i="1">
                <a:latin typeface="Times New Roman" panose="02020603050405020304" pitchFamily="18" charset="0"/>
                <a:cs typeface="Times New Roman" panose="02020603050405020304" pitchFamily="18" charset="0"/>
              </a:rPr>
              <a:t> </a:t>
            </a:r>
            <a:r>
              <a:rPr lang="vi-VN" i="1" err="1">
                <a:latin typeface="Times New Roman" panose="02020603050405020304" pitchFamily="18" charset="0"/>
                <a:cs typeface="Times New Roman" panose="02020603050405020304" pitchFamily="18" charset="0"/>
              </a:rPr>
              <a:t>hàng</a:t>
            </a:r>
            <a:r>
              <a:rPr lang="vi-VN" i="1">
                <a:latin typeface="Times New Roman" panose="02020603050405020304" pitchFamily="18" charset="0"/>
                <a:cs typeface="Times New Roman" panose="02020603050405020304" pitchFamily="18" charset="0"/>
              </a:rPr>
              <a:t>.</a:t>
            </a:r>
            <a:endParaRPr lang="en-US" sz="1600">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41</a:t>
            </a:fld>
            <a:endParaRPr lang="en-US"/>
          </a:p>
        </p:txBody>
      </p:sp>
    </p:spTree>
    <p:extLst>
      <p:ext uri="{BB962C8B-B14F-4D97-AF65-F5344CB8AC3E}">
        <p14:creationId xmlns:p14="http://schemas.microsoft.com/office/powerpoint/2010/main" val="3511925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2</a:t>
            </a:fld>
            <a:endParaRPr lang="en-US"/>
          </a:p>
        </p:txBody>
      </p:sp>
    </p:spTree>
    <p:extLst>
      <p:ext uri="{BB962C8B-B14F-4D97-AF65-F5344CB8AC3E}">
        <p14:creationId xmlns:p14="http://schemas.microsoft.com/office/powerpoint/2010/main" val="310399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303030"/>
                </a:solidFill>
                <a:effectLst/>
                <a:latin typeface="Times New Roman" panose="02020603050405020304" pitchFamily="18" charset="0"/>
              </a:rPr>
              <a:t>Trong thời đại mua sắm online được "ship" đến tận giường, các chuỗi siêu thị cũng phải vật lộn tìm cách tăng cường trải nghiệm để níu kéo người mua đến với mình. Bên cạnh việc nâng cấp không gian, cải thiện bố trí quầy kệ, đưa vào danh mục nhiều thực phẩm chế biến sẵn thì một thực tế vẫn thường xuyên xảy ra là: Hàng dài người chờ thanh toán đến nửa đêm vẫn diễn ra vào những dịp lễ tết. Lúc này cuộc đua mới về giải pháp thanh toán bắt đầu.</a:t>
            </a:r>
          </a:p>
          <a:p>
            <a:pPr algn="l"/>
            <a:r>
              <a:rPr lang="vi-VN" b="0" i="0">
                <a:solidFill>
                  <a:srgbClr val="303030"/>
                </a:solidFill>
                <a:effectLst/>
                <a:latin typeface="Times New Roman" panose="02020603050405020304" pitchFamily="18" charset="0"/>
              </a:rPr>
              <a:t>Trong khi thế giới đang tiến xa với những giải pháp công nghệ mới, các chuỗi cửa hàng và siêu thị tại Việt Nam cũng đang cố gắng thay đổi. Family Mart là đơn vị mới nhất ra app tích điểm. Coop Mart tích hợp thanh toán bằng ví Momo, tương tự là với Lotte Mart. Tuy vậy, việc mở rộng hình thức thanh toán qua ví điện tử, hay thậm chí là QR code cũng không thay đổi một thực tế rằng hàng dài người vẫn chờ đợi tại quầy để thanh toán, và đôi khi việc không tích hợp hệ sinh thái với nhau (ở đây là việc tích điểm và việc thanh toán vẫn độc lập) còn gây ra phiền toái. Lúc này VinMart đang đưa ra giải pháp mới Scan &amp; Go với nhiều hứa hẹn.</a:t>
            </a:r>
          </a:p>
          <a:p>
            <a:pPr algn="l"/>
            <a:r>
              <a:rPr lang="vi-VN" b="0" i="0">
                <a:solidFill>
                  <a:srgbClr val="303030"/>
                </a:solidFill>
                <a:effectLst/>
                <a:latin typeface="Times New Roman" panose="02020603050405020304" pitchFamily="18" charset="0"/>
              </a:rPr>
              <a:t>Mới chỉ phổ biến 1 năm trước tại Mỹ, rất nhanh chóng Vinmart đã đưa vào triển khai trong tháng 3 này thông qua hệ sinh thái VinID. Về cơ bản, bạn chỉ cần nhặt sản phẩm, quét mã vạch sản phẩm để đưa vào giỏ hàng, sau khi hoàn thành sẽ hiện mã QR code để thanh toán.</a:t>
            </a:r>
          </a:p>
          <a:p>
            <a:pPr algn="l"/>
            <a:r>
              <a:rPr lang="vi-VN" b="0" i="0">
                <a:solidFill>
                  <a:srgbClr val="303030"/>
                </a:solidFill>
                <a:effectLst/>
                <a:latin typeface="Times New Roman" panose="02020603050405020304" pitchFamily="18" charset="0"/>
              </a:rPr>
              <a:t>Vinmart đưa ra 3 lựa chọn cho khách hàng: Tự mang hàng về, quay lại lấy hàng sau 2 tiếng hoặc ship về nhà. Trải nghiệm trên app có vẻ ổn, giao diện dễ hiểu, máy bắt barcode rất nhanh, chỉ có các bước chuyển hơi nhiều. Mỗi siêu thị có 2-3 đường riêng để thanh toán, dù vẫn đi qua thu ngân nhưng việc bỏ qua thời gian scan sản phẩm tại quầy, cũng như tích hợp thanh toán bằng VinID làm tăng tốc độ thanh toán lên tương đối. Tất nhiên giải pháp còn mới và ít người dùng, vì thế nên không phải lúc nào cũng có thu ngân đứng sẵn sàng chờ thanh toán.</a:t>
            </a:r>
          </a:p>
          <a:p>
            <a:pPr algn="l"/>
            <a:r>
              <a:rPr lang="vi-VN" b="1" i="0">
                <a:solidFill>
                  <a:srgbClr val="303030"/>
                </a:solidFill>
                <a:effectLst/>
                <a:latin typeface="Times New Roman" panose="02020603050405020304" pitchFamily="18" charset="0"/>
              </a:rPr>
              <a:t>Thách thức</a:t>
            </a:r>
            <a:endParaRPr lang="vi-VN" b="0" i="0">
              <a:solidFill>
                <a:srgbClr val="303030"/>
              </a:solidFill>
              <a:effectLst/>
              <a:latin typeface="Times New Roman" panose="02020603050405020304" pitchFamily="18" charset="0"/>
            </a:endParaRPr>
          </a:p>
          <a:p>
            <a:pPr algn="l"/>
            <a:r>
              <a:rPr lang="vi-VN" b="0" i="0">
                <a:solidFill>
                  <a:srgbClr val="303030"/>
                </a:solidFill>
                <a:effectLst/>
                <a:latin typeface="Times New Roman" panose="02020603050405020304" pitchFamily="18" charset="0"/>
              </a:rPr>
              <a:t>Walmart từng triển khai Scan &amp; Go rồi quyết định từ bỏ với lý do tỷ lệ người dùng không khả quan. Saigon Co.op mart cũng từng triển khai, nhưng ứng dụng chỉ nhận 1.7 sao. Đây cũng là thách thức cho Vinmart, với một giải pháp hữu ích, nhưng… quá mới.</a:t>
            </a:r>
          </a:p>
          <a:p>
            <a:pPr algn="l"/>
            <a:r>
              <a:rPr lang="vi-VN" b="0" i="0">
                <a:solidFill>
                  <a:srgbClr val="303030"/>
                </a:solidFill>
                <a:effectLst/>
                <a:latin typeface="Times New Roman" panose="02020603050405020304" pitchFamily="18" charset="0"/>
              </a:rPr>
              <a:t>Bên cạnh đó việc kiểm soát hàng hóa cần rất chặt chẽ. Gian lận là một thách thức với rất nhiều khả năng xảy ra khi để khách hàng chủ động quét mã sản phẩm. Với việc kết hợp cùng VinID để tự phát triển tình năng Scan &amp; Go cho phù hợp với người tiêu dùng Việt Nam, có thể VinMart đã lường trước được những rủi ro này.</a:t>
            </a:r>
            <a:br>
              <a:rPr lang="vi-VN" b="0" i="0">
                <a:solidFill>
                  <a:srgbClr val="303030"/>
                </a:solidFill>
                <a:effectLst/>
                <a:latin typeface="Times New Roman" panose="02020603050405020304" pitchFamily="18" charset="0"/>
              </a:rPr>
            </a:br>
            <a:endParaRPr lang="vi-VN" b="0" i="0">
              <a:solidFill>
                <a:srgbClr val="303030"/>
              </a:solidFill>
              <a:effectLst/>
              <a:latin typeface="Times New Roman" panose="02020603050405020304" pitchFamily="18" charset="0"/>
            </a:endParaRPr>
          </a:p>
          <a:p>
            <a:pPr algn="l"/>
            <a:br>
              <a:rPr lang="vi-VN" b="1" i="0">
                <a:solidFill>
                  <a:srgbClr val="303030"/>
                </a:solidFill>
                <a:effectLst/>
                <a:latin typeface="Times New Roman" panose="02020603050405020304" pitchFamily="18" charset="0"/>
              </a:rPr>
            </a:br>
            <a:endParaRPr lang="vi-VN" b="0" i="0">
              <a:solidFill>
                <a:srgbClr val="303030"/>
              </a:solidFill>
              <a:effectLst/>
              <a:latin typeface="Times New Roman" panose="02020603050405020304" pitchFamily="18" charset="0"/>
            </a:endParaRPr>
          </a:p>
          <a:p>
            <a:pPr algn="l"/>
            <a:r>
              <a:rPr lang="vi-VN" b="1" i="0">
                <a:solidFill>
                  <a:srgbClr val="303030"/>
                </a:solidFill>
                <a:effectLst/>
                <a:latin typeface="Times New Roman" panose="02020603050405020304" pitchFamily="18" charset="0"/>
              </a:rPr>
              <a:t>Kết</a:t>
            </a:r>
            <a:endParaRPr lang="vi-VN" b="0" i="0">
              <a:solidFill>
                <a:srgbClr val="303030"/>
              </a:solidFill>
              <a:effectLst/>
              <a:latin typeface="Times New Roman" panose="02020603050405020304" pitchFamily="18" charset="0"/>
            </a:endParaRPr>
          </a:p>
          <a:p>
            <a:pPr algn="l"/>
            <a:r>
              <a:rPr lang="vi-VN" b="0" i="0">
                <a:solidFill>
                  <a:srgbClr val="303030"/>
                </a:solidFill>
                <a:effectLst/>
                <a:latin typeface="Times New Roman" panose="02020603050405020304" pitchFamily="18" charset="0"/>
              </a:rPr>
              <a:t>Dù sao viễn cảnh không còn phải xếp hàng dài chờ đợi khi thanh toán tại quầy siêu thị rất đáng để người tiêu dùng thử nghiệm những công nghệ mới. Bên cạnh đó, việc đưa trải nghiệm mua sắm trong cửa hàng lên app cũng khiến nhà bán lẻ thu thập được data sâu hơn về trải nghiệm khách hàng. Cung cấp cho khách hàng những tiện ích "nhanh hơn" và "tiện hơn" sẽ vẫn là xu hướng đua tranh của các siêu thị và chuỗi cửa hàng sắp tới.</a:t>
            </a:r>
          </a:p>
          <a:p>
            <a:br>
              <a:rPr lang="vi-VN"/>
            </a:br>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6</a:t>
            </a:fld>
            <a:endParaRPr lang="en-US"/>
          </a:p>
        </p:txBody>
      </p:sp>
    </p:spTree>
    <p:extLst>
      <p:ext uri="{BB962C8B-B14F-4D97-AF65-F5344CB8AC3E}">
        <p14:creationId xmlns:p14="http://schemas.microsoft.com/office/powerpoint/2010/main" val="2789535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err="1">
                <a:solidFill>
                  <a:schemeClr val="tx1"/>
                </a:solidFill>
                <a:effectLst/>
                <a:latin typeface="+mn-lt"/>
                <a:ea typeface="+mn-ea"/>
                <a:cs typeface="+mn-cs"/>
              </a:rPr>
              <a:t>Hiện</a:t>
            </a:r>
            <a:r>
              <a:rPr lang="en-US" sz="1200" kern="1200">
                <a:solidFill>
                  <a:schemeClr val="tx1"/>
                </a:solidFill>
                <a:effectLst/>
                <a:latin typeface="+mn-lt"/>
                <a:ea typeface="+mn-ea"/>
                <a:cs typeface="+mn-cs"/>
              </a:rPr>
              <a:t> nay, </a:t>
            </a:r>
            <a:r>
              <a:rPr lang="en-US" sz="1200" kern="1200" err="1">
                <a:solidFill>
                  <a:schemeClr val="tx1"/>
                </a:solidFill>
                <a:effectLst/>
                <a:latin typeface="+mn-lt"/>
                <a:ea typeface="+mn-ea"/>
                <a:cs typeface="+mn-cs"/>
              </a:rPr>
              <a:t>trên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thế</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xuất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cửa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lợi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nhân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viên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thanh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toán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đang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thay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thế</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hóa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truyền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thống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Một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vì</a:t>
            </a:r>
            <a:r>
              <a:rPr lang="en-US" sz="1200" kern="1200">
                <a:solidFill>
                  <a:schemeClr val="tx1"/>
                </a:solidFill>
                <a:effectLst/>
                <a:latin typeface="+mn-lt"/>
                <a:ea typeface="+mn-ea"/>
                <a:cs typeface="+mn-cs"/>
              </a:rPr>
              <a:t> lo </a:t>
            </a:r>
            <a:r>
              <a:rPr lang="en-US" sz="1200" kern="1200" err="1">
                <a:solidFill>
                  <a:schemeClr val="tx1"/>
                </a:solidFill>
                <a:effectLst/>
                <a:latin typeface="+mn-lt"/>
                <a:ea typeface="+mn-ea"/>
                <a:cs typeface="+mn-cs"/>
              </a:rPr>
              <a:t>thiếu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nguồn</a:t>
            </a:r>
            <a:r>
              <a:rPr lang="en-US" sz="1200" kern="1200">
                <a:solidFill>
                  <a:schemeClr val="tx1"/>
                </a:solidFill>
                <a:effectLst/>
                <a:latin typeface="+mn-lt"/>
                <a:ea typeface="+mn-ea"/>
                <a:cs typeface="+mn-cs"/>
              </a:rPr>
              <a:t> lao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tương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phần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là</a:t>
            </a:r>
            <a:r>
              <a:rPr lang="en-US" sz="1200" kern="1200">
                <a:solidFill>
                  <a:schemeClr val="tx1"/>
                </a:solidFill>
                <a:effectLst/>
                <a:latin typeface="+mn-lt"/>
                <a:ea typeface="+mn-ea"/>
                <a:cs typeface="+mn-cs"/>
              </a:rPr>
              <a:t> do </a:t>
            </a:r>
            <a:r>
              <a:rPr lang="en-US" sz="1200" kern="1200" err="1">
                <a:solidFill>
                  <a:schemeClr val="tx1"/>
                </a:solidFill>
                <a:effectLst/>
                <a:latin typeface="+mn-lt"/>
                <a:ea typeface="+mn-ea"/>
                <a:cs typeface="+mn-cs"/>
              </a:rPr>
              <a:t>làn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sóng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thương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bùng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nổ</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khiến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nhiều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chuỗi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cửa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nhân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viên</a:t>
            </a:r>
            <a:r>
              <a:rPr lang="en-US" sz="1200" kern="1200">
                <a:solidFill>
                  <a:schemeClr val="tx1"/>
                </a:solidFill>
                <a:effectLst/>
                <a:latin typeface="+mn-lt"/>
                <a:ea typeface="+mn-ea"/>
                <a:cs typeface="+mn-cs"/>
              </a:rPr>
              <a:t> ra </a:t>
            </a:r>
            <a:r>
              <a:rPr lang="en-US" sz="1200" kern="1200" err="1">
                <a:solidFill>
                  <a:schemeClr val="tx1"/>
                </a:solidFill>
                <a:effectLst/>
                <a:latin typeface="+mn-lt"/>
                <a:ea typeface="+mn-ea"/>
                <a:cs typeface="+mn-cs"/>
              </a:rPr>
              <a:t>đời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mặt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bày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kệ</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hiển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thị</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màn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hình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chọn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thanh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toán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bằng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quét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mã</a:t>
            </a:r>
            <a:r>
              <a:rPr lang="en-US" sz="1200" kern="1200">
                <a:solidFill>
                  <a:schemeClr val="tx1"/>
                </a:solidFill>
                <a:effectLst/>
                <a:latin typeface="+mn-lt"/>
                <a:ea typeface="+mn-ea"/>
                <a:cs typeface="+mn-cs"/>
              </a:rPr>
              <a:t> QR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qua smartphone </a:t>
            </a:r>
            <a:r>
              <a:rPr lang="en-US" sz="1200" kern="1200" err="1">
                <a:solidFill>
                  <a:schemeClr val="tx1"/>
                </a:solidFill>
                <a:effectLst/>
                <a:latin typeface="+mn-lt"/>
                <a:ea typeface="+mn-ea"/>
                <a:cs typeface="+mn-cs"/>
              </a:rPr>
              <a:t>gắn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với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ví</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tử</a:t>
            </a:r>
            <a:r>
              <a:rPr lang="en-US" sz="1200" kern="1200">
                <a:solidFill>
                  <a:schemeClr val="tx1"/>
                </a:solidFill>
                <a:effectLst/>
                <a:latin typeface="+mn-lt"/>
                <a:ea typeface="+mn-ea"/>
                <a:cs typeface="+mn-cs"/>
              </a:rPr>
              <a:t>. Sau </a:t>
            </a:r>
            <a:r>
              <a:rPr lang="en-US" sz="1200" kern="1200" err="1">
                <a:solidFill>
                  <a:schemeClr val="tx1"/>
                </a:solidFill>
                <a:effectLst/>
                <a:latin typeface="+mn-lt"/>
                <a:ea typeface="+mn-ea"/>
                <a:cs typeface="+mn-cs"/>
              </a:rPr>
              <a:t>đó</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hóa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máy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đưa</a:t>
            </a:r>
            <a:r>
              <a:rPr lang="en-US" sz="1200" kern="1200">
                <a:solidFill>
                  <a:schemeClr val="tx1"/>
                </a:solidFill>
                <a:effectLst/>
                <a:latin typeface="+mn-lt"/>
                <a:ea typeface="+mn-ea"/>
                <a:cs typeface="+mn-cs"/>
              </a:rPr>
              <a:t> ra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quá</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trình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mua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chỉ</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khoảng</a:t>
            </a:r>
            <a:r>
              <a:rPr lang="en-US" sz="1200" kern="1200">
                <a:solidFill>
                  <a:schemeClr val="tx1"/>
                </a:solidFill>
                <a:effectLst/>
                <a:latin typeface="+mn-lt"/>
                <a:ea typeface="+mn-ea"/>
                <a:cs typeface="+mn-cs"/>
              </a:rPr>
              <a:t> 03 </a:t>
            </a:r>
            <a:r>
              <a:rPr lang="en-US" sz="1200" kern="1200" err="1">
                <a:solidFill>
                  <a:schemeClr val="tx1"/>
                </a:solidFill>
                <a:effectLst/>
                <a:latin typeface="+mn-lt"/>
                <a:ea typeface="+mn-ea"/>
                <a:cs typeface="+mn-cs"/>
              </a:rPr>
              <a:t>phút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cạnh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việc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giúp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doanh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nghiệp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năng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suất</a:t>
            </a:r>
            <a:r>
              <a:rPr lang="en-US" sz="1200" kern="1200">
                <a:solidFill>
                  <a:schemeClr val="tx1"/>
                </a:solidFill>
                <a:effectLst/>
                <a:latin typeface="+mn-lt"/>
                <a:ea typeface="+mn-ea"/>
                <a:cs typeface="+mn-cs"/>
              </a:rPr>
              <a:t> lao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lý</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cửa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trở</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dễ</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giản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hơn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thì</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những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cửa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minh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đang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giúp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thập</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thông</a:t>
            </a:r>
            <a:r>
              <a:rPr lang="en-US" sz="1200" kern="1200">
                <a:solidFill>
                  <a:schemeClr val="tx1"/>
                </a:solidFill>
                <a:effectLst/>
                <a:latin typeface="+mn-lt"/>
                <a:ea typeface="+mn-ea"/>
                <a:cs typeface="+mn-cs"/>
              </a:rPr>
              <a:t> tin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dữ</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để</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phân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tích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nhằm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nâng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cao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chất</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lượng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phục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vụ</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trong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tương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lai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Về</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phía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khách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sự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tiện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lợi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nhanh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chóng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mua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những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cửa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tự</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động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này</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đem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lại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cho</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họ</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không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gian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mua</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hàng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yên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tĩnh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và</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những</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cảm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giác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thoải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mái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như</a:t>
            </a:r>
            <a:r>
              <a:rPr lang="en-US" sz="1200" kern="1200">
                <a:solidFill>
                  <a:schemeClr val="tx1"/>
                </a:solidFill>
                <a:effectLst/>
                <a:latin typeface="+mn-lt"/>
                <a:ea typeface="+mn-ea"/>
                <a:cs typeface="+mn-cs"/>
              </a:rPr>
              <a:t> ở </a:t>
            </a:r>
            <a:r>
              <a:rPr lang="en-US" sz="1200" kern="1200" err="1">
                <a:solidFill>
                  <a:schemeClr val="tx1"/>
                </a:solidFill>
                <a:effectLst/>
                <a:latin typeface="+mn-lt"/>
                <a:ea typeface="+mn-ea"/>
                <a:cs typeface="+mn-cs"/>
              </a:rPr>
              <a:t>nhà</a:t>
            </a:r>
            <a:r>
              <a:rPr lang="en-US" sz="120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7</a:t>
            </a:fld>
            <a:endParaRPr lang="en-US"/>
          </a:p>
        </p:txBody>
      </p:sp>
    </p:spTree>
    <p:extLst>
      <p:ext uri="{BB962C8B-B14F-4D97-AF65-F5344CB8AC3E}">
        <p14:creationId xmlns:p14="http://schemas.microsoft.com/office/powerpoint/2010/main" val="366542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9</a:t>
            </a:fld>
            <a:endParaRPr lang="en-US"/>
          </a:p>
        </p:txBody>
      </p:sp>
    </p:spTree>
    <p:extLst>
      <p:ext uri="{BB962C8B-B14F-4D97-AF65-F5344CB8AC3E}">
        <p14:creationId xmlns:p14="http://schemas.microsoft.com/office/powerpoint/2010/main" val="530195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15</a:t>
            </a:fld>
            <a:endParaRPr lang="en-US"/>
          </a:p>
        </p:txBody>
      </p:sp>
    </p:spTree>
    <p:extLst>
      <p:ext uri="{BB962C8B-B14F-4D97-AF65-F5344CB8AC3E}">
        <p14:creationId xmlns:p14="http://schemas.microsoft.com/office/powerpoint/2010/main" val="569637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16</a:t>
            </a:fld>
            <a:endParaRPr lang="en-US"/>
          </a:p>
        </p:txBody>
      </p:sp>
    </p:spTree>
    <p:extLst>
      <p:ext uri="{BB962C8B-B14F-4D97-AF65-F5344CB8AC3E}">
        <p14:creationId xmlns:p14="http://schemas.microsoft.com/office/powerpoint/2010/main" val="1893777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0,03 </a:t>
            </a:r>
            <a:r>
              <a:rPr lang="en-US" sz="1200" b="0" i="0" kern="1200" err="1">
                <a:solidFill>
                  <a:schemeClr val="tx1"/>
                </a:solidFill>
                <a:effectLst/>
                <a:latin typeface="+mn-lt"/>
                <a:ea typeface="+mn-ea"/>
                <a:cs typeface="+mn-cs"/>
              </a:rPr>
              <a:t>Đô</a:t>
            </a:r>
            <a:r>
              <a:rPr lang="en-US" sz="1200" b="0" i="0" kern="1200">
                <a:solidFill>
                  <a:schemeClr val="tx1"/>
                </a:solidFill>
                <a:effectLst/>
                <a:latin typeface="+mn-lt"/>
                <a:ea typeface="+mn-ea"/>
                <a:cs typeface="+mn-cs"/>
              </a:rPr>
              <a:t> la </a:t>
            </a:r>
            <a:r>
              <a:rPr lang="en-US" sz="1200" b="0" i="0" kern="1200" err="1">
                <a:solidFill>
                  <a:schemeClr val="tx1"/>
                </a:solidFill>
                <a:effectLst/>
                <a:latin typeface="+mn-lt"/>
                <a:ea typeface="+mn-ea"/>
                <a:cs typeface="+mn-cs"/>
              </a:rPr>
              <a:t>Mỹ</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bằng</a:t>
            </a:r>
            <a:r>
              <a:rPr lang="en-US" sz="1200" b="0" i="0" kern="1200">
                <a:solidFill>
                  <a:schemeClr val="tx1"/>
                </a:solidFill>
                <a:effectLst/>
                <a:latin typeface="+mn-lt"/>
                <a:ea typeface="+mn-ea"/>
                <a:cs typeface="+mn-cs"/>
              </a:rPr>
              <a:t> 703,28 VND</a:t>
            </a:r>
          </a:p>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17</a:t>
            </a:fld>
            <a:endParaRPr lang="en-US"/>
          </a:p>
        </p:txBody>
      </p:sp>
    </p:spTree>
    <p:extLst>
      <p:ext uri="{BB962C8B-B14F-4D97-AF65-F5344CB8AC3E}">
        <p14:creationId xmlns:p14="http://schemas.microsoft.com/office/powerpoint/2010/main" val="1347119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a:solidFill>
                  <a:schemeClr val="tx1"/>
                </a:solidFill>
                <a:effectLst/>
                <a:latin typeface="+mn-lt"/>
                <a:ea typeface="+mn-ea"/>
                <a:cs typeface="+mn-cs"/>
              </a:rPr>
              <a:t>SCADA</a:t>
            </a:r>
            <a:r>
              <a:rPr lang="vi-VN" sz="1200" b="0" i="0" kern="1200">
                <a:solidFill>
                  <a:schemeClr val="tx1"/>
                </a:solidFill>
                <a:effectLst/>
                <a:latin typeface="+mn-lt"/>
                <a:ea typeface="+mn-ea"/>
                <a:cs typeface="+mn-cs"/>
              </a:rPr>
              <a:t> (viết tắt </a:t>
            </a:r>
            <a:r>
              <a:rPr lang="vi-VN" sz="1200" b="0" i="0" u="none" strike="noStrike" kern="1200">
                <a:solidFill>
                  <a:schemeClr val="tx1"/>
                </a:solidFill>
                <a:effectLst/>
                <a:latin typeface="+mn-lt"/>
                <a:ea typeface="+mn-ea"/>
                <a:cs typeface="+mn-cs"/>
                <a:hlinkClick r:id="rId3" tooltip="Tiếng Anh"/>
              </a:rPr>
              <a:t>tiếng Anh</a:t>
            </a:r>
            <a:r>
              <a:rPr lang="vi-VN" sz="1200" b="0" i="0" kern="1200">
                <a:solidFill>
                  <a:schemeClr val="tx1"/>
                </a:solidFill>
                <a:effectLst/>
                <a:latin typeface="+mn-lt"/>
                <a:ea typeface="+mn-ea"/>
                <a:cs typeface="+mn-cs"/>
              </a:rPr>
              <a:t>: </a:t>
            </a:r>
            <a:r>
              <a:rPr lang="vi-VN" sz="1200" b="1" i="1" kern="1200">
                <a:solidFill>
                  <a:schemeClr val="tx1"/>
                </a:solidFill>
                <a:effectLst/>
                <a:latin typeface="+mn-lt"/>
                <a:ea typeface="+mn-ea"/>
                <a:cs typeface="+mn-cs"/>
              </a:rPr>
              <a:t>S</a:t>
            </a:r>
            <a:r>
              <a:rPr lang="vi-VN" sz="1200" b="0" i="1" kern="1200">
                <a:solidFill>
                  <a:schemeClr val="tx1"/>
                </a:solidFill>
                <a:effectLst/>
                <a:latin typeface="+mn-lt"/>
                <a:ea typeface="+mn-ea"/>
                <a:cs typeface="+mn-cs"/>
              </a:rPr>
              <a:t>upervisory </a:t>
            </a:r>
            <a:r>
              <a:rPr lang="vi-VN" sz="1200" b="1" i="1" kern="1200">
                <a:solidFill>
                  <a:schemeClr val="tx1"/>
                </a:solidFill>
                <a:effectLst/>
                <a:latin typeface="+mn-lt"/>
                <a:ea typeface="+mn-ea"/>
                <a:cs typeface="+mn-cs"/>
              </a:rPr>
              <a:t>C</a:t>
            </a:r>
            <a:r>
              <a:rPr lang="vi-VN" sz="1200" b="0" i="1" kern="1200">
                <a:solidFill>
                  <a:schemeClr val="tx1"/>
                </a:solidFill>
                <a:effectLst/>
                <a:latin typeface="+mn-lt"/>
                <a:ea typeface="+mn-ea"/>
                <a:cs typeface="+mn-cs"/>
              </a:rPr>
              <a:t>ontrol </a:t>
            </a:r>
            <a:r>
              <a:rPr lang="vi-VN" sz="1200" b="1" i="1" kern="1200">
                <a:solidFill>
                  <a:schemeClr val="tx1"/>
                </a:solidFill>
                <a:effectLst/>
                <a:latin typeface="+mn-lt"/>
                <a:ea typeface="+mn-ea"/>
                <a:cs typeface="+mn-cs"/>
              </a:rPr>
              <a:t>A</a:t>
            </a:r>
            <a:r>
              <a:rPr lang="vi-VN" sz="1200" b="0" i="1" kern="1200">
                <a:solidFill>
                  <a:schemeClr val="tx1"/>
                </a:solidFill>
                <a:effectLst/>
                <a:latin typeface="+mn-lt"/>
                <a:ea typeface="+mn-ea"/>
                <a:cs typeface="+mn-cs"/>
              </a:rPr>
              <a:t>nd </a:t>
            </a:r>
            <a:r>
              <a:rPr lang="vi-VN" sz="1200" b="1" i="1" kern="1200">
                <a:solidFill>
                  <a:schemeClr val="tx1"/>
                </a:solidFill>
                <a:effectLst/>
                <a:latin typeface="+mn-lt"/>
                <a:ea typeface="+mn-ea"/>
                <a:cs typeface="+mn-cs"/>
              </a:rPr>
              <a:t>D</a:t>
            </a:r>
            <a:r>
              <a:rPr lang="vi-VN" sz="1200" b="0" i="1" kern="1200">
                <a:solidFill>
                  <a:schemeClr val="tx1"/>
                </a:solidFill>
                <a:effectLst/>
                <a:latin typeface="+mn-lt"/>
                <a:ea typeface="+mn-ea"/>
                <a:cs typeface="+mn-cs"/>
              </a:rPr>
              <a:t>ata </a:t>
            </a:r>
            <a:r>
              <a:rPr lang="vi-VN" sz="1200" b="1" i="1" kern="1200">
                <a:solidFill>
                  <a:schemeClr val="tx1"/>
                </a:solidFill>
                <a:effectLst/>
                <a:latin typeface="+mn-lt"/>
                <a:ea typeface="+mn-ea"/>
                <a:cs typeface="+mn-cs"/>
              </a:rPr>
              <a:t>A</a:t>
            </a:r>
            <a:r>
              <a:rPr lang="vi-VN" sz="1200" b="0" i="1" kern="1200">
                <a:solidFill>
                  <a:schemeClr val="tx1"/>
                </a:solidFill>
                <a:effectLst/>
                <a:latin typeface="+mn-lt"/>
                <a:ea typeface="+mn-ea"/>
                <a:cs typeface="+mn-cs"/>
              </a:rPr>
              <a:t>cquisition</a:t>
            </a:r>
            <a:r>
              <a:rPr lang="vi-VN" sz="1200" b="0" i="0" kern="1200">
                <a:solidFill>
                  <a:schemeClr val="tx1"/>
                </a:solidFill>
                <a:effectLst/>
                <a:latin typeface="+mn-lt"/>
                <a:ea typeface="+mn-ea"/>
                <a:cs typeface="+mn-cs"/>
              </a:rPr>
              <a:t>) hiểu theo nghĩa truyền thống là một hệ thống điều khiển giám sát và thu thập dữ liệu. Nhằm hỗ trợ con người trong quá trình giám sát và điều khiển từ xa.</a:t>
            </a:r>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Cấu trúc một hệ SCADA có các thành phần cơ bản sau (hình 1):</a:t>
            </a:r>
          </a:p>
          <a:p>
            <a:r>
              <a:rPr lang="vi-VN" sz="1200" b="1" i="0" kern="1200">
                <a:solidFill>
                  <a:schemeClr val="tx1"/>
                </a:solidFill>
                <a:effectLst/>
                <a:latin typeface="+mn-lt"/>
                <a:ea typeface="+mn-ea"/>
                <a:cs typeface="+mn-cs"/>
              </a:rPr>
              <a:t>Trạm điều khiển giám sát trung tâm:</a:t>
            </a:r>
            <a:r>
              <a:rPr lang="vi-VN" sz="1200" b="0" i="0" kern="1200">
                <a:solidFill>
                  <a:schemeClr val="tx1"/>
                </a:solidFill>
                <a:effectLst/>
                <a:latin typeface="+mn-lt"/>
                <a:ea typeface="+mn-ea"/>
                <a:cs typeface="+mn-cs"/>
              </a:rPr>
              <a:t> là một hay nhiều máy chủ trung tâm (</a:t>
            </a:r>
            <a:r>
              <a:rPr lang="vi-VN" sz="1200" b="0" i="1" kern="1200">
                <a:solidFill>
                  <a:schemeClr val="tx1"/>
                </a:solidFill>
                <a:effectLst/>
                <a:latin typeface="+mn-lt"/>
                <a:ea typeface="+mn-ea"/>
                <a:cs typeface="+mn-cs"/>
              </a:rPr>
              <a:t>central host computer server</a:t>
            </a:r>
            <a:r>
              <a:rPr lang="vi-VN" sz="1200" b="0" i="0" kern="1200">
                <a:solidFill>
                  <a:schemeClr val="tx1"/>
                </a:solidFill>
                <a:effectLst/>
                <a:latin typeface="+mn-lt"/>
                <a:ea typeface="+mn-ea"/>
                <a:cs typeface="+mn-cs"/>
              </a:rPr>
              <a:t>).</a:t>
            </a:r>
          </a:p>
          <a:p>
            <a:r>
              <a:rPr lang="vi-VN" sz="1200" b="1" i="0" kern="1200">
                <a:solidFill>
                  <a:schemeClr val="tx1"/>
                </a:solidFill>
                <a:effectLst/>
                <a:latin typeface="+mn-lt"/>
                <a:ea typeface="+mn-ea"/>
                <a:cs typeface="+mn-cs"/>
              </a:rPr>
              <a:t>Trạm thu thập dữ liệu trung gian:</a:t>
            </a:r>
            <a:r>
              <a:rPr lang="vi-VN" sz="1200" b="0" i="0" kern="1200">
                <a:solidFill>
                  <a:schemeClr val="tx1"/>
                </a:solidFill>
                <a:effectLst/>
                <a:latin typeface="+mn-lt"/>
                <a:ea typeface="+mn-ea"/>
                <a:cs typeface="+mn-cs"/>
              </a:rPr>
              <a:t> Là các khối thiết bị vào ra đầu cuối từ xa RTU (</a:t>
            </a:r>
            <a:r>
              <a:rPr lang="vi-VN" sz="1200" b="1" i="1" kern="1200">
                <a:solidFill>
                  <a:schemeClr val="tx1"/>
                </a:solidFill>
                <a:effectLst/>
                <a:latin typeface="+mn-lt"/>
                <a:ea typeface="+mn-ea"/>
                <a:cs typeface="+mn-cs"/>
              </a:rPr>
              <a:t>R</a:t>
            </a:r>
            <a:r>
              <a:rPr lang="vi-VN" sz="1200" b="0" i="1" kern="1200">
                <a:solidFill>
                  <a:schemeClr val="tx1"/>
                </a:solidFill>
                <a:effectLst/>
                <a:latin typeface="+mn-lt"/>
                <a:ea typeface="+mn-ea"/>
                <a:cs typeface="+mn-cs"/>
              </a:rPr>
              <a:t>emote </a:t>
            </a:r>
            <a:r>
              <a:rPr lang="vi-VN" sz="1200" b="1" i="1" kern="1200">
                <a:solidFill>
                  <a:schemeClr val="tx1"/>
                </a:solidFill>
                <a:effectLst/>
                <a:latin typeface="+mn-lt"/>
                <a:ea typeface="+mn-ea"/>
                <a:cs typeface="+mn-cs"/>
              </a:rPr>
              <a:t>T</a:t>
            </a:r>
            <a:r>
              <a:rPr lang="vi-VN" sz="1200" b="0" i="1" kern="1200">
                <a:solidFill>
                  <a:schemeClr val="tx1"/>
                </a:solidFill>
                <a:effectLst/>
                <a:latin typeface="+mn-lt"/>
                <a:ea typeface="+mn-ea"/>
                <a:cs typeface="+mn-cs"/>
              </a:rPr>
              <a:t>erminal </a:t>
            </a:r>
            <a:r>
              <a:rPr lang="vi-VN" sz="1200" b="1" i="1" kern="1200">
                <a:solidFill>
                  <a:schemeClr val="tx1"/>
                </a:solidFill>
                <a:effectLst/>
                <a:latin typeface="+mn-lt"/>
                <a:ea typeface="+mn-ea"/>
                <a:cs typeface="+mn-cs"/>
              </a:rPr>
              <a:t>U</a:t>
            </a:r>
            <a:r>
              <a:rPr lang="vi-VN" sz="1200" b="0" i="1" kern="1200">
                <a:solidFill>
                  <a:schemeClr val="tx1"/>
                </a:solidFill>
                <a:effectLst/>
                <a:latin typeface="+mn-lt"/>
                <a:ea typeface="+mn-ea"/>
                <a:cs typeface="+mn-cs"/>
              </a:rPr>
              <a:t>nits</a:t>
            </a:r>
            <a:r>
              <a:rPr lang="vi-VN" sz="1200" b="0" i="0" kern="1200">
                <a:solidFill>
                  <a:schemeClr val="tx1"/>
                </a:solidFill>
                <a:effectLst/>
                <a:latin typeface="+mn-lt"/>
                <a:ea typeface="+mn-ea"/>
                <a:cs typeface="+mn-cs"/>
              </a:rPr>
              <a:t>) hoặc là các khối điều khiển logic khả trình PLC (</a:t>
            </a:r>
            <a:r>
              <a:rPr lang="vi-VN" sz="1200" b="1" i="1" kern="1200">
                <a:solidFill>
                  <a:schemeClr val="tx1"/>
                </a:solidFill>
                <a:effectLst/>
                <a:latin typeface="+mn-lt"/>
                <a:ea typeface="+mn-ea"/>
                <a:cs typeface="+mn-cs"/>
              </a:rPr>
              <a:t>P</a:t>
            </a:r>
            <a:r>
              <a:rPr lang="vi-VN" sz="1200" b="0" i="1" kern="1200">
                <a:solidFill>
                  <a:schemeClr val="tx1"/>
                </a:solidFill>
                <a:effectLst/>
                <a:latin typeface="+mn-lt"/>
                <a:ea typeface="+mn-ea"/>
                <a:cs typeface="+mn-cs"/>
              </a:rPr>
              <a:t>rogrammable </a:t>
            </a:r>
            <a:r>
              <a:rPr lang="vi-VN" sz="1200" b="1" i="1" kern="1200">
                <a:solidFill>
                  <a:schemeClr val="tx1"/>
                </a:solidFill>
                <a:effectLst/>
                <a:latin typeface="+mn-lt"/>
                <a:ea typeface="+mn-ea"/>
                <a:cs typeface="+mn-cs"/>
              </a:rPr>
              <a:t>L</a:t>
            </a:r>
            <a:r>
              <a:rPr lang="vi-VN" sz="1200" b="0" i="1" kern="1200">
                <a:solidFill>
                  <a:schemeClr val="tx1"/>
                </a:solidFill>
                <a:effectLst/>
                <a:latin typeface="+mn-lt"/>
                <a:ea typeface="+mn-ea"/>
                <a:cs typeface="+mn-cs"/>
              </a:rPr>
              <a:t>ogic </a:t>
            </a:r>
            <a:r>
              <a:rPr lang="vi-VN" sz="1200" b="1" i="1" kern="1200">
                <a:solidFill>
                  <a:schemeClr val="tx1"/>
                </a:solidFill>
                <a:effectLst/>
                <a:latin typeface="+mn-lt"/>
                <a:ea typeface="+mn-ea"/>
                <a:cs typeface="+mn-cs"/>
              </a:rPr>
              <a:t>C</a:t>
            </a:r>
            <a:r>
              <a:rPr lang="vi-VN" sz="1200" b="0" i="1" kern="1200">
                <a:solidFill>
                  <a:schemeClr val="tx1"/>
                </a:solidFill>
                <a:effectLst/>
                <a:latin typeface="+mn-lt"/>
                <a:ea typeface="+mn-ea"/>
                <a:cs typeface="+mn-cs"/>
              </a:rPr>
              <a:t>ontrollers</a:t>
            </a:r>
            <a:r>
              <a:rPr lang="vi-VN" sz="1200" b="0" i="0" kern="1200">
                <a:solidFill>
                  <a:schemeClr val="tx1"/>
                </a:solidFill>
                <a:effectLst/>
                <a:latin typeface="+mn-lt"/>
                <a:ea typeface="+mn-ea"/>
                <a:cs typeface="+mn-cs"/>
              </a:rPr>
              <a:t>) có chức năng giao tiếp với các thiết bị chấp hành (cảm biến cấp trường, các hộp điều khiển đóng cắt và các van chấp hành…).</a:t>
            </a:r>
          </a:p>
          <a:p>
            <a:r>
              <a:rPr lang="vi-VN" sz="1200" b="1" i="0" kern="1200">
                <a:solidFill>
                  <a:schemeClr val="tx1"/>
                </a:solidFill>
                <a:effectLst/>
                <a:latin typeface="+mn-lt"/>
                <a:ea typeface="+mn-ea"/>
                <a:cs typeface="+mn-cs"/>
              </a:rPr>
              <a:t>Hệ thống truyền thông:</a:t>
            </a:r>
            <a:r>
              <a:rPr lang="vi-VN" sz="1200" b="0" i="0" kern="1200">
                <a:solidFill>
                  <a:schemeClr val="tx1"/>
                </a:solidFill>
                <a:effectLst/>
                <a:latin typeface="+mn-lt"/>
                <a:ea typeface="+mn-ea"/>
                <a:cs typeface="+mn-cs"/>
              </a:rPr>
              <a:t> bao gồm các mạng truyền thông công nghiệp, các thiết bị viễn thông và các thiết bị chuyển đổi dồn kênh có chức năng truyền dữ liệu cấp trường đến các khối điều khiển và máy chủ</a:t>
            </a:r>
          </a:p>
          <a:p>
            <a:r>
              <a:rPr lang="vi-VN" sz="1200" b="1" i="0" kern="1200">
                <a:solidFill>
                  <a:schemeClr val="tx1"/>
                </a:solidFill>
                <a:effectLst/>
                <a:latin typeface="+mn-lt"/>
                <a:ea typeface="+mn-ea"/>
                <a:cs typeface="+mn-cs"/>
              </a:rPr>
              <a:t>Giao diện người - máy HMI</a:t>
            </a:r>
            <a:r>
              <a:rPr lang="vi-VN" sz="1200" b="0" i="0" kern="1200">
                <a:solidFill>
                  <a:schemeClr val="tx1"/>
                </a:solidFill>
                <a:effectLst/>
                <a:latin typeface="+mn-lt"/>
                <a:ea typeface="+mn-ea"/>
                <a:cs typeface="+mn-cs"/>
              </a:rPr>
              <a:t> (</a:t>
            </a:r>
            <a:r>
              <a:rPr lang="vi-VN" sz="1200" b="1" i="1" kern="1200">
                <a:solidFill>
                  <a:schemeClr val="tx1"/>
                </a:solidFill>
                <a:effectLst/>
                <a:latin typeface="+mn-lt"/>
                <a:ea typeface="+mn-ea"/>
                <a:cs typeface="+mn-cs"/>
              </a:rPr>
              <a:t>H</a:t>
            </a:r>
            <a:r>
              <a:rPr lang="vi-VN" sz="1200" b="0" i="1" kern="1200">
                <a:solidFill>
                  <a:schemeClr val="tx1"/>
                </a:solidFill>
                <a:effectLst/>
                <a:latin typeface="+mn-lt"/>
                <a:ea typeface="+mn-ea"/>
                <a:cs typeface="+mn-cs"/>
              </a:rPr>
              <a:t>uman - </a:t>
            </a:r>
            <a:r>
              <a:rPr lang="vi-VN" sz="1200" b="1" i="1" kern="1200">
                <a:solidFill>
                  <a:schemeClr val="tx1"/>
                </a:solidFill>
                <a:effectLst/>
                <a:latin typeface="+mn-lt"/>
                <a:ea typeface="+mn-ea"/>
                <a:cs typeface="+mn-cs"/>
              </a:rPr>
              <a:t>M</a:t>
            </a:r>
            <a:r>
              <a:rPr lang="vi-VN" sz="1200" b="0" i="1" kern="1200">
                <a:solidFill>
                  <a:schemeClr val="tx1"/>
                </a:solidFill>
                <a:effectLst/>
                <a:latin typeface="+mn-lt"/>
                <a:ea typeface="+mn-ea"/>
                <a:cs typeface="+mn-cs"/>
              </a:rPr>
              <a:t>achine </a:t>
            </a:r>
            <a:r>
              <a:rPr lang="vi-VN" sz="1200" b="1" i="1" kern="1200">
                <a:solidFill>
                  <a:schemeClr val="tx1"/>
                </a:solidFill>
                <a:effectLst/>
                <a:latin typeface="+mn-lt"/>
                <a:ea typeface="+mn-ea"/>
                <a:cs typeface="+mn-cs"/>
              </a:rPr>
              <a:t>I</a:t>
            </a:r>
            <a:r>
              <a:rPr lang="vi-VN" sz="1200" b="0" i="1" kern="1200">
                <a:solidFill>
                  <a:schemeClr val="tx1"/>
                </a:solidFill>
                <a:effectLst/>
                <a:latin typeface="+mn-lt"/>
                <a:ea typeface="+mn-ea"/>
                <a:cs typeface="+mn-cs"/>
              </a:rPr>
              <a:t>nterface</a:t>
            </a:r>
            <a:r>
              <a:rPr lang="vi-VN" sz="1200" b="0" i="0" kern="1200">
                <a:solidFill>
                  <a:schemeClr val="tx1"/>
                </a:solidFill>
                <a:effectLst/>
                <a:latin typeface="+mn-lt"/>
                <a:ea typeface="+mn-ea"/>
                <a:cs typeface="+mn-cs"/>
              </a:rPr>
              <a:t>): Là các thiết bị hiển thị quá trình xử lý dữ liệu để người vận hành điều khiển các quá trình hoạt động của hệ thống.</a:t>
            </a:r>
          </a:p>
          <a:p>
            <a:endParaRPr lang="en-US"/>
          </a:p>
        </p:txBody>
      </p:sp>
      <p:sp>
        <p:nvSpPr>
          <p:cNvPr id="4" name="Slide Number Placeholder 3"/>
          <p:cNvSpPr>
            <a:spLocks noGrp="1"/>
          </p:cNvSpPr>
          <p:nvPr>
            <p:ph type="sldNum" sz="quarter" idx="5"/>
          </p:nvPr>
        </p:nvSpPr>
        <p:spPr/>
        <p:txBody>
          <a:bodyPr/>
          <a:lstStyle/>
          <a:p>
            <a:fld id="{5BA64FF5-EC90-472C-8854-DB47E3E794E1}" type="slidenum">
              <a:rPr lang="en-US" smtClean="0"/>
              <a:t>18</a:t>
            </a:fld>
            <a:endParaRPr lang="en-US"/>
          </a:p>
        </p:txBody>
      </p:sp>
    </p:spTree>
    <p:extLst>
      <p:ext uri="{BB962C8B-B14F-4D97-AF65-F5344CB8AC3E}">
        <p14:creationId xmlns:p14="http://schemas.microsoft.com/office/powerpoint/2010/main" val="228303433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0A2EA080-8387-4136-84F9-5325EF3343AE}" type="datetime1">
              <a:rPr lang="en-US" smtClean="0"/>
              <a:t>04-Oct-21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33ED8BB-0197-432D-94CB-A37C75AAC944}" type="slidenum">
              <a:rPr lang="en-US" smtClean="0"/>
              <a:t>‹#›</a:t>
            </a:fld>
            <a:endParaRPr lang="en-US"/>
          </a:p>
        </p:txBody>
      </p:sp>
    </p:spTree>
    <p:extLst>
      <p:ext uri="{BB962C8B-B14F-4D97-AF65-F5344CB8AC3E}">
        <p14:creationId xmlns:p14="http://schemas.microsoft.com/office/powerpoint/2010/main" val="210763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BDCED3-C3FD-4304-8DEC-7B92861A6DC5}" type="datetime1">
              <a:rPr lang="en-US" smtClean="0"/>
              <a:t>04-Oct-21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D8BB-0197-432D-94CB-A37C75AAC944}" type="slidenum">
              <a:rPr lang="en-US" smtClean="0"/>
              <a:t>‹#›</a:t>
            </a:fld>
            <a:endParaRPr lang="en-US"/>
          </a:p>
        </p:txBody>
      </p:sp>
    </p:spTree>
    <p:extLst>
      <p:ext uri="{BB962C8B-B14F-4D97-AF65-F5344CB8AC3E}">
        <p14:creationId xmlns:p14="http://schemas.microsoft.com/office/powerpoint/2010/main" val="1246271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A638D7-9077-422F-A96C-4690BAF546B8}" type="datetime1">
              <a:rPr lang="en-US" smtClean="0"/>
              <a:t>04-Oct-21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D8BB-0197-432D-94CB-A37C75AAC944}" type="slidenum">
              <a:rPr lang="en-US" smtClean="0"/>
              <a:t>‹#›</a:t>
            </a:fld>
            <a:endParaRPr lang="en-US"/>
          </a:p>
        </p:txBody>
      </p:sp>
    </p:spTree>
    <p:extLst>
      <p:ext uri="{BB962C8B-B14F-4D97-AF65-F5344CB8AC3E}">
        <p14:creationId xmlns:p14="http://schemas.microsoft.com/office/powerpoint/2010/main" val="575593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303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452D92-1400-45BF-9A6A-92828B6512F6}" type="datetime1">
              <a:rPr lang="en-US" smtClean="0"/>
              <a:t>04-Oct-21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3ED8BB-0197-432D-94CB-A37C75AAC944}" type="slidenum">
              <a:rPr lang="en-US" smtClean="0"/>
              <a:t>‹#›</a:t>
            </a:fld>
            <a:endParaRPr lang="en-US"/>
          </a:p>
        </p:txBody>
      </p:sp>
    </p:spTree>
    <p:extLst>
      <p:ext uri="{BB962C8B-B14F-4D97-AF65-F5344CB8AC3E}">
        <p14:creationId xmlns:p14="http://schemas.microsoft.com/office/powerpoint/2010/main" val="1132340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E889CFC-961E-496A-BAFB-17DFA6F9884A}" type="datetime1">
              <a:rPr lang="en-US" smtClean="0"/>
              <a:t>04-Oct-21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33ED8BB-0197-432D-94CB-A37C75AAC944}" type="slidenum">
              <a:rPr lang="en-US" smtClean="0"/>
              <a:t>‹#›</a:t>
            </a:fld>
            <a:endParaRPr lang="en-US"/>
          </a:p>
        </p:txBody>
      </p:sp>
    </p:spTree>
    <p:extLst>
      <p:ext uri="{BB962C8B-B14F-4D97-AF65-F5344CB8AC3E}">
        <p14:creationId xmlns:p14="http://schemas.microsoft.com/office/powerpoint/2010/main" val="1283600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FAC593-AC06-4DF2-97AC-BEA65FD225E6}" type="datetime1">
              <a:rPr lang="en-US" smtClean="0"/>
              <a:t>04-Oct-21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3ED8BB-0197-432D-94CB-A37C75AAC944}" type="slidenum">
              <a:rPr lang="en-US" smtClean="0"/>
              <a:t>‹#›</a:t>
            </a:fld>
            <a:endParaRPr lang="en-US"/>
          </a:p>
        </p:txBody>
      </p:sp>
    </p:spTree>
    <p:extLst>
      <p:ext uri="{BB962C8B-B14F-4D97-AF65-F5344CB8AC3E}">
        <p14:creationId xmlns:p14="http://schemas.microsoft.com/office/powerpoint/2010/main" val="3437802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F46BE2-9528-46A9-A30B-8A2228E18654}" type="datetime1">
              <a:rPr lang="en-US" smtClean="0"/>
              <a:t>04-Oct-21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3ED8BB-0197-432D-94CB-A37C75AAC944}" type="slidenum">
              <a:rPr lang="en-US" smtClean="0"/>
              <a:t>‹#›</a:t>
            </a:fld>
            <a:endParaRPr lang="en-US"/>
          </a:p>
        </p:txBody>
      </p:sp>
    </p:spTree>
    <p:extLst>
      <p:ext uri="{BB962C8B-B14F-4D97-AF65-F5344CB8AC3E}">
        <p14:creationId xmlns:p14="http://schemas.microsoft.com/office/powerpoint/2010/main" val="3548854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Date Placeholder 2"/>
          <p:cNvSpPr>
            <a:spLocks noGrp="1"/>
          </p:cNvSpPr>
          <p:nvPr>
            <p:ph type="dt" sz="half" idx="10"/>
          </p:nvPr>
        </p:nvSpPr>
        <p:spPr/>
        <p:txBody>
          <a:bodyPr/>
          <a:lstStyle/>
          <a:p>
            <a:fld id="{4D3F9E0D-10B5-42E6-B5B0-0C2A4695F187}" type="datetime1">
              <a:rPr lang="en-US" smtClean="0"/>
              <a:t>04-Oct-21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3ED8BB-0197-432D-94CB-A37C75AAC944}" type="slidenum">
              <a:rPr lang="en-US" smtClean="0"/>
              <a:t>‹#›</a:t>
            </a:fld>
            <a:endParaRPr lang="en-US"/>
          </a:p>
        </p:txBody>
      </p:sp>
    </p:spTree>
    <p:extLst>
      <p:ext uri="{BB962C8B-B14F-4D97-AF65-F5344CB8AC3E}">
        <p14:creationId xmlns:p14="http://schemas.microsoft.com/office/powerpoint/2010/main" val="2343779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CCD541-D33F-4F04-81AA-7A9926BC2ECE}" type="datetime1">
              <a:rPr lang="en-US" smtClean="0"/>
              <a:t>04-Oct-21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3ED8BB-0197-432D-94CB-A37C75AAC944}" type="slidenum">
              <a:rPr lang="en-US" smtClean="0"/>
              <a:t>‹#›</a:t>
            </a:fld>
            <a:endParaRPr lang="en-US"/>
          </a:p>
        </p:txBody>
      </p:sp>
    </p:spTree>
    <p:extLst>
      <p:ext uri="{BB962C8B-B14F-4D97-AF65-F5344CB8AC3E}">
        <p14:creationId xmlns:p14="http://schemas.microsoft.com/office/powerpoint/2010/main" val="2046816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F6F8B26-2D60-42B6-8D96-CCEA2A10C9C6}" type="datetime1">
              <a:rPr lang="en-US" smtClean="0"/>
              <a:t>04-Oct-21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33ED8BB-0197-432D-94CB-A37C75AAC944}" type="slidenum">
              <a:rPr lang="en-US" smtClean="0"/>
              <a:t>‹#›</a:t>
            </a:fld>
            <a:endParaRPr lang="en-US"/>
          </a:p>
        </p:txBody>
      </p:sp>
    </p:spTree>
    <p:extLst>
      <p:ext uri="{BB962C8B-B14F-4D97-AF65-F5344CB8AC3E}">
        <p14:creationId xmlns:p14="http://schemas.microsoft.com/office/powerpoint/2010/main" val="2295208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866E18-FF37-4D2C-9924-FD219C9C0AA5}" type="datetime1">
              <a:rPr lang="en-US" smtClean="0"/>
              <a:t>04-Oct-21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33ED8BB-0197-432D-94CB-A37C75AAC944}" type="slidenum">
              <a:rPr lang="en-US" smtClean="0"/>
              <a:t>‹#›</a:t>
            </a:fld>
            <a:endParaRPr lang="en-US"/>
          </a:p>
        </p:txBody>
      </p:sp>
    </p:spTree>
    <p:extLst>
      <p:ext uri="{BB962C8B-B14F-4D97-AF65-F5344CB8AC3E}">
        <p14:creationId xmlns:p14="http://schemas.microsoft.com/office/powerpoint/2010/main" val="289158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410D4D0-AE2C-4C24-AD46-7CABFD5EF4C7}" type="datetime1">
              <a:rPr lang="en-US" smtClean="0"/>
              <a:t>04-Oct-21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33ED8BB-0197-432D-94CB-A37C75AAC944}" type="slidenum">
              <a:rPr lang="en-US" smtClean="0"/>
              <a:t>‹#›</a:t>
            </a:fld>
            <a:endParaRPr lang="en-US"/>
          </a:p>
        </p:txBody>
      </p:sp>
    </p:spTree>
    <p:extLst>
      <p:ext uri="{BB962C8B-B14F-4D97-AF65-F5344CB8AC3E}">
        <p14:creationId xmlns:p14="http://schemas.microsoft.com/office/powerpoint/2010/main" val="451444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23.png"/><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6.jpeg"/><Relationship Id="rId3" Type="http://schemas.microsoft.com/office/2007/relationships/hdphoto" Target="../media/hdphoto2.wdp"/><Relationship Id="rId7" Type="http://schemas.openxmlformats.org/officeDocument/2006/relationships/image" Target="../media/image3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9.xml"/><Relationship Id="rId1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9.png"/><Relationship Id="rId12" Type="http://schemas.openxmlformats.org/officeDocument/2006/relationships/customXml" Target="../ink/ink8.xml"/><Relationship Id="rId17" Type="http://schemas.openxmlformats.org/officeDocument/2006/relationships/image" Target="../media/image49.png"/><Relationship Id="rId2" Type="http://schemas.openxmlformats.org/officeDocument/2006/relationships/image" Target="../media/image42.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customXml" Target="../ink/ink5.xml"/><Relationship Id="rId11" Type="http://schemas.openxmlformats.org/officeDocument/2006/relationships/image" Target="../media/image46.png"/><Relationship Id="rId5" Type="http://schemas.openxmlformats.org/officeDocument/2006/relationships/image" Target="../media/image44.png"/><Relationship Id="rId15" Type="http://schemas.openxmlformats.org/officeDocument/2006/relationships/customXml" Target="../ink/ink10.xml"/><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customXml" Target="../ink/ink6.xml"/><Relationship Id="rId1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49.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37.jpe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jpeg"/><Relationship Id="rId7"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customXml" Target="../ink/ink12.xml"/><Relationship Id="rId5" Type="http://schemas.openxmlformats.org/officeDocument/2006/relationships/image" Target="../media/image9.png"/><Relationship Id="rId4" Type="http://schemas.openxmlformats.org/officeDocument/2006/relationships/customXml" Target="../ink/ink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0.jpeg"/><Relationship Id="rId5" Type="http://schemas.microsoft.com/office/2007/relationships/hdphoto" Target="../media/hdphoto1.wdp"/><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74FFE90F-9277-4402-864D-3DA125517D1E}"/>
              </a:ext>
            </a:extLst>
          </p:cNvPr>
          <p:cNvSpPr txBox="1">
            <a:spLocks/>
          </p:cNvSpPr>
          <p:nvPr/>
        </p:nvSpPr>
        <p:spPr>
          <a:xfrm>
            <a:off x="23070" y="2622921"/>
            <a:ext cx="12192000" cy="751121"/>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solidFill>
                  <a:schemeClr val="accent2"/>
                </a:solidFill>
                <a:latin typeface="Times New Roman" panose="02020603050405020304" pitchFamily="18" charset="0"/>
                <a:ea typeface="+mn-ea"/>
                <a:cs typeface="Times New Roman" panose="02020603050405020304" pitchFamily="18" charset="0"/>
              </a:rPr>
              <a:t>BÁO CÁO ĐỒ ÁN TỐT NGHIỆP</a:t>
            </a:r>
          </a:p>
        </p:txBody>
      </p:sp>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486" y="858176"/>
            <a:ext cx="1771429" cy="1771429"/>
          </a:xfrm>
          <a:prstGeom prst="rect">
            <a:avLst/>
          </a:prstGeom>
        </p:spPr>
      </p:pic>
      <p:sp>
        <p:nvSpPr>
          <p:cNvPr id="74" name="Title 1">
            <a:extLst>
              <a:ext uri="{FF2B5EF4-FFF2-40B4-BE49-F238E27FC236}">
                <a16:creationId xmlns:a16="http://schemas.microsoft.com/office/drawing/2014/main" id="{340C7600-5BA8-4A54-887F-74AF87750A31}"/>
              </a:ext>
            </a:extLst>
          </p:cNvPr>
          <p:cNvSpPr txBox="1">
            <a:spLocks/>
          </p:cNvSpPr>
          <p:nvPr/>
        </p:nvSpPr>
        <p:spPr>
          <a:xfrm>
            <a:off x="3396008" y="1067179"/>
            <a:ext cx="7211032" cy="1166569"/>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spcBef>
                <a:spcPts val="600"/>
              </a:spcBef>
              <a:spcAft>
                <a:spcPts val="1200"/>
              </a:spcAft>
            </a:pPr>
            <a:r>
              <a:rPr lang="en-US" sz="3800" b="1">
                <a:latin typeface="Times New Roman" panose="02020603050405020304" pitchFamily="18" charset="0"/>
                <a:cs typeface="Times New Roman" panose="02020603050405020304" pitchFamily="18" charset="0"/>
              </a:rPr>
              <a:t>HỌC VIỆN KỸ THUẬT QUÂN SỰ</a:t>
            </a:r>
            <a:br>
              <a:rPr lang="en-US" sz="4000"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KHOA CÔNG NGHỆ THÔNG TIN</a:t>
            </a:r>
          </a:p>
        </p:txBody>
      </p:sp>
      <p:cxnSp>
        <p:nvCxnSpPr>
          <p:cNvPr id="75" name="Straight Connector 74"/>
          <p:cNvCxnSpPr/>
          <p:nvPr/>
        </p:nvCxnSpPr>
        <p:spPr>
          <a:xfrm>
            <a:off x="5238204" y="2272935"/>
            <a:ext cx="3513910" cy="0"/>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5238204" y="5316583"/>
            <a:ext cx="5662384" cy="923330"/>
          </a:xfrm>
          <a:prstGeom prst="rect">
            <a:avLst/>
          </a:prstGeom>
          <a:noFill/>
        </p:spPr>
        <p:txBody>
          <a:bodyPr wrap="none" rtlCol="0">
            <a:spAutoFit/>
          </a:bodyPr>
          <a:lstStyle/>
          <a:p>
            <a:r>
              <a:rPr lang="en-GB" err="1">
                <a:latin typeface="Times New Roman" panose="02020603050405020304" pitchFamily="18" charset="0"/>
                <a:cs typeface="Times New Roman" panose="02020603050405020304" pitchFamily="18" charset="0"/>
              </a:rPr>
              <a:t>Cán</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bộ</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hướng</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dẫn</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Trung</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tá</a:t>
            </a:r>
            <a:r>
              <a:rPr lang="en-GB">
                <a:latin typeface="Times New Roman" panose="02020603050405020304" pitchFamily="18" charset="0"/>
                <a:cs typeface="Times New Roman" panose="02020603050405020304" pitchFamily="18" charset="0"/>
              </a:rPr>
              <a:t>, GV. TS. </a:t>
            </a:r>
            <a:r>
              <a:rPr lang="en-GB" err="1">
                <a:latin typeface="Times New Roman" panose="02020603050405020304" pitchFamily="18" charset="0"/>
                <a:cs typeface="Times New Roman" panose="02020603050405020304" pitchFamily="18" charset="0"/>
              </a:rPr>
              <a:t>Nguyễn</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Quốc</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Khánh</a:t>
            </a:r>
            <a:endParaRPr lang="en-GB">
              <a:latin typeface="Times New Roman" panose="02020603050405020304" pitchFamily="18" charset="0"/>
              <a:cs typeface="Times New Roman" panose="02020603050405020304" pitchFamily="18" charset="0"/>
            </a:endParaRPr>
          </a:p>
          <a:p>
            <a:r>
              <a:rPr lang="en-GB" err="1">
                <a:latin typeface="Times New Roman" panose="02020603050405020304" pitchFamily="18" charset="0"/>
                <a:cs typeface="Times New Roman" panose="02020603050405020304" pitchFamily="18" charset="0"/>
              </a:rPr>
              <a:t>Học</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viên</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thực</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hiện</a:t>
            </a:r>
            <a:r>
              <a:rPr lang="en-GB">
                <a:latin typeface="Times New Roman" panose="02020603050405020304" pitchFamily="18" charset="0"/>
                <a:cs typeface="Times New Roman" panose="02020603050405020304" pitchFamily="18" charset="0"/>
              </a:rPr>
              <a:t>: </a:t>
            </a:r>
            <a:r>
              <a:rPr lang="en-GB" err="1">
                <a:latin typeface="Times New Roman" panose="02020603050405020304" pitchFamily="18" charset="0"/>
                <a:cs typeface="Times New Roman" panose="02020603050405020304" pitchFamily="18" charset="0"/>
              </a:rPr>
              <a:t>Nguyễn</a:t>
            </a:r>
            <a:r>
              <a:rPr lang="en-GB">
                <a:latin typeface="Times New Roman" panose="02020603050405020304" pitchFamily="18" charset="0"/>
                <a:cs typeface="Times New Roman" panose="02020603050405020304" pitchFamily="18" charset="0"/>
              </a:rPr>
              <a:t> Hoàng Hiệp</a:t>
            </a:r>
            <a:r>
              <a:rPr lang="vi-VN">
                <a:latin typeface="Times New Roman" panose="02020603050405020304" pitchFamily="18" charset="0"/>
                <a:cs typeface="Times New Roman" panose="02020603050405020304" pitchFamily="18" charset="0"/>
              </a:rPr>
              <a:t>, Lớp CNTT K51</a:t>
            </a:r>
            <a:endParaRPr lang="en-GB">
              <a:latin typeface="Times New Roman" panose="02020603050405020304" pitchFamily="18" charset="0"/>
              <a:cs typeface="Times New Roman" panose="02020603050405020304" pitchFamily="18" charset="0"/>
            </a:endParaRPr>
          </a:p>
          <a:p>
            <a:endParaRPr lang="en-GB">
              <a:latin typeface="Times New Roman" panose="02020603050405020304" pitchFamily="18" charset="0"/>
              <a:cs typeface="Times New Roman" panose="02020603050405020304" pitchFamily="18" charset="0"/>
            </a:endParaRPr>
          </a:p>
        </p:txBody>
      </p:sp>
      <p:sp>
        <p:nvSpPr>
          <p:cNvPr id="2" name="Text Placeholder 4">
            <a:extLst>
              <a:ext uri="{FF2B5EF4-FFF2-40B4-BE49-F238E27FC236}">
                <a16:creationId xmlns:a16="http://schemas.microsoft.com/office/drawing/2014/main" id="{DEC8DF32-7058-497D-9174-9B0B2C24B383}"/>
              </a:ext>
            </a:extLst>
          </p:cNvPr>
          <p:cNvSpPr txBox="1">
            <a:spLocks/>
          </p:cNvSpPr>
          <p:nvPr/>
        </p:nvSpPr>
        <p:spPr>
          <a:xfrm>
            <a:off x="77934" y="3961665"/>
            <a:ext cx="12192000" cy="93690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defRPr/>
            </a:pPr>
            <a:r>
              <a:rPr lang="en-US" b="1">
                <a:latin typeface="Times New Roman" panose="02020603050405020304" pitchFamily="18" charset="0"/>
                <a:cs typeface="Times New Roman" panose="02020603050405020304" pitchFamily="18" charset="0"/>
              </a:rPr>
              <a:t>NGHIÊN CỨU XÂY DỰNG CỬA HÀNG TỰ ĐỘNG </a:t>
            </a:r>
            <a:br>
              <a:rPr lang="en-US" b="1">
                <a:latin typeface="Times New Roman" panose="02020603050405020304" pitchFamily="18" charset="0"/>
                <a:cs typeface="Times New Roman" panose="02020603050405020304" pitchFamily="18" charset="0"/>
              </a:rPr>
            </a:br>
            <a:r>
              <a:rPr lang="en-US" b="1">
                <a:latin typeface="Times New Roman" panose="02020603050405020304" pitchFamily="18" charset="0"/>
                <a:cs typeface="Times New Roman" panose="02020603050405020304" pitchFamily="18" charset="0"/>
              </a:rPr>
              <a:t>KHÔNG NHÂN VIÊN THANH TOÁN SỬ DỤNG IOT</a:t>
            </a:r>
            <a:endParaRPr lang="en-US" altLang="ko-K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6685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D0643C-56AC-43BE-B2AC-869CE8D59E1F}"/>
              </a:ext>
            </a:extLst>
          </p:cNvPr>
          <p:cNvSpPr>
            <a:spLocks noGrp="1"/>
          </p:cNvSpPr>
          <p:nvPr>
            <p:ph type="sldNum" sz="quarter" idx="12"/>
          </p:nvPr>
        </p:nvSpPr>
        <p:spPr/>
        <p:txBody>
          <a:bodyPr/>
          <a:lstStyle/>
          <a:p>
            <a:fld id="{033ED8BB-0197-432D-94CB-A37C75AAC944}" type="slidenum">
              <a:rPr lang="en-US" smtClean="0"/>
              <a:t>10</a:t>
            </a:fld>
            <a:endParaRPr lang="en-US"/>
          </a:p>
        </p:txBody>
      </p:sp>
      <p:sp>
        <p:nvSpPr>
          <p:cNvPr id="5" name="Speech Bubble: Rectangle 4">
            <a:extLst>
              <a:ext uri="{FF2B5EF4-FFF2-40B4-BE49-F238E27FC236}">
                <a16:creationId xmlns:a16="http://schemas.microsoft.com/office/drawing/2014/main" id="{2D5332D3-7BFF-4B6C-A793-18EA8186EE09}"/>
              </a:ext>
            </a:extLst>
          </p:cNvPr>
          <p:cNvSpPr/>
          <p:nvPr/>
        </p:nvSpPr>
        <p:spPr>
          <a:xfrm>
            <a:off x="383750" y="3075703"/>
            <a:ext cx="5478929" cy="3274297"/>
          </a:xfrm>
          <a:prstGeom prst="wedgeRectCallout">
            <a:avLst>
              <a:gd name="adj1" fmla="val 388"/>
              <a:gd name="adj2" fmla="val -63603"/>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anose="02020603050405020304" pitchFamily="18" charset="0"/>
                <a:cs typeface="Times New Roman" panose="02020603050405020304" pitchFamily="18" charset="0"/>
              </a:rPr>
              <a:t>Cho </a:t>
            </a:r>
            <a:r>
              <a:rPr lang="en-US" sz="2800" err="1">
                <a:solidFill>
                  <a:schemeClr val="tx1"/>
                </a:solidFill>
                <a:latin typeface="Times New Roman" panose="02020603050405020304" pitchFamily="18" charset="0"/>
                <a:cs typeface="Times New Roman" panose="02020603050405020304" pitchFamily="18" charset="0"/>
              </a:rPr>
              <a:t>khách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hàng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xem</a:t>
            </a:r>
            <a:r>
              <a:rPr lang="en-US" sz="2800">
                <a:solidFill>
                  <a:schemeClr val="tx1"/>
                </a:solidFill>
                <a:latin typeface="Times New Roman" panose="02020603050405020304" pitchFamily="18" charset="0"/>
                <a:cs typeface="Times New Roman" panose="02020603050405020304" pitchFamily="18" charset="0"/>
              </a:rPr>
              <a:t> tr</a:t>
            </a:r>
            <a:r>
              <a:rPr lang="vi-VN" sz="2800">
                <a:solidFill>
                  <a:schemeClr val="tx1"/>
                </a:solidFill>
                <a:latin typeface="Times New Roman" panose="02020603050405020304" pitchFamily="18" charset="0"/>
                <a:cs typeface="Times New Roman" panose="02020603050405020304" pitchFamily="18" charset="0"/>
              </a:rPr>
              <a:t>ư</a:t>
            </a:r>
            <a:r>
              <a:rPr lang="en-US" sz="2800" err="1">
                <a:solidFill>
                  <a:schemeClr val="tx1"/>
                </a:solidFill>
                <a:latin typeface="Times New Roman" panose="02020603050405020304" pitchFamily="18" charset="0"/>
                <a:cs typeface="Times New Roman" panose="02020603050405020304" pitchFamily="18" charset="0"/>
              </a:rPr>
              <a:t>ớc</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mẫu</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mã</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sản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phẩm</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khi</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khách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hàng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muốn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lấy</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sản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phẩm</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đó</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cho</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vào</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giỏ</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hàng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thì</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tiến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hành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các</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thao</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tác</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thanh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toán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Quét</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mã</a:t>
            </a:r>
            <a:r>
              <a:rPr lang="en-US" sz="2800">
                <a:solidFill>
                  <a:schemeClr val="tx1"/>
                </a:solidFill>
                <a:latin typeface="Times New Roman" panose="02020603050405020304" pitchFamily="18" charset="0"/>
                <a:cs typeface="Times New Roman" panose="02020603050405020304" pitchFamily="18" charset="0"/>
              </a:rPr>
              <a:t> QR, </a:t>
            </a:r>
            <a:r>
              <a:rPr lang="en-US" sz="2800" err="1">
                <a:solidFill>
                  <a:schemeClr val="tx1"/>
                </a:solidFill>
                <a:latin typeface="Times New Roman" panose="02020603050405020304" pitchFamily="18" charset="0"/>
                <a:cs typeface="Times New Roman" panose="02020603050405020304" pitchFamily="18" charset="0"/>
              </a:rPr>
              <a:t>nhập</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mã</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vào</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giao</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diện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thanh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toán</a:t>
            </a:r>
            <a:r>
              <a:rPr lang="en-US" sz="2800">
                <a:solidFill>
                  <a:schemeClr val="tx1"/>
                </a:solidFill>
                <a:latin typeface="Times New Roman" panose="02020603050405020304" pitchFamily="18" charset="0"/>
                <a:cs typeface="Times New Roman" panose="02020603050405020304" pitchFamily="18" charset="0"/>
              </a:rPr>
              <a:t>). Sau </a:t>
            </a:r>
            <a:r>
              <a:rPr lang="en-US" sz="2800" err="1">
                <a:solidFill>
                  <a:schemeClr val="tx1"/>
                </a:solidFill>
                <a:latin typeface="Times New Roman" panose="02020603050405020304" pitchFamily="18" charset="0"/>
                <a:cs typeface="Times New Roman" panose="02020603050405020304" pitchFamily="18" charset="0"/>
              </a:rPr>
              <a:t>đó</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hệ</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thống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máy</a:t>
            </a:r>
            <a:r>
              <a:rPr lang="en-US" sz="2800">
                <a:solidFill>
                  <a:schemeClr val="tx1"/>
                </a:solidFill>
                <a:latin typeface="Times New Roman" panose="02020603050405020304" pitchFamily="18" charset="0"/>
                <a:cs typeface="Times New Roman" panose="02020603050405020304" pitchFamily="18" charset="0"/>
              </a:rPr>
              <a:t> c</a:t>
            </a:r>
            <a:r>
              <a:rPr lang="vi-VN" sz="2800">
                <a:solidFill>
                  <a:schemeClr val="tx1"/>
                </a:solidFill>
                <a:latin typeface="Times New Roman" panose="02020603050405020304" pitchFamily="18" charset="0"/>
                <a:cs typeface="Times New Roman" panose="02020603050405020304" pitchFamily="18" charset="0"/>
              </a:rPr>
              <a:t>ơ</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học</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sẽ</a:t>
            </a:r>
            <a:r>
              <a:rPr lang="en-US" sz="2800">
                <a:solidFill>
                  <a:schemeClr val="tx1"/>
                </a:solidFill>
                <a:latin typeface="Times New Roman" panose="02020603050405020304" pitchFamily="18" charset="0"/>
                <a:cs typeface="Times New Roman" panose="02020603050405020304" pitchFamily="18" charset="0"/>
              </a:rPr>
              <a:t> đ</a:t>
            </a:r>
            <a:r>
              <a:rPr lang="vi-VN" sz="2800">
                <a:solidFill>
                  <a:schemeClr val="tx1"/>
                </a:solidFill>
                <a:latin typeface="Times New Roman" panose="02020603050405020304" pitchFamily="18" charset="0"/>
                <a:cs typeface="Times New Roman" panose="02020603050405020304" pitchFamily="18" charset="0"/>
              </a:rPr>
              <a:t>ư</a:t>
            </a:r>
            <a:r>
              <a:rPr lang="en-US" sz="2800">
                <a:solidFill>
                  <a:schemeClr val="tx1"/>
                </a:solidFill>
                <a:latin typeface="Times New Roman" panose="02020603050405020304" pitchFamily="18" charset="0"/>
                <a:cs typeface="Times New Roman" panose="02020603050405020304" pitchFamily="18" charset="0"/>
              </a:rPr>
              <a:t>a </a:t>
            </a:r>
            <a:r>
              <a:rPr lang="en-US" sz="2800" err="1">
                <a:solidFill>
                  <a:schemeClr val="tx1"/>
                </a:solidFill>
                <a:latin typeface="Times New Roman" panose="02020603050405020304" pitchFamily="18" charset="0"/>
                <a:cs typeface="Times New Roman" panose="02020603050405020304" pitchFamily="18" charset="0"/>
              </a:rPr>
              <a:t>sản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phẩm</a:t>
            </a:r>
            <a:r>
              <a:rPr lang="en-US" sz="2800">
                <a:solidFill>
                  <a:schemeClr val="tx1"/>
                </a:solidFill>
                <a:latin typeface="Times New Roman" panose="02020603050405020304" pitchFamily="18" charset="0"/>
                <a:cs typeface="Times New Roman" panose="02020603050405020304" pitchFamily="18" charset="0"/>
              </a:rPr>
              <a:t> ra.</a:t>
            </a:r>
          </a:p>
        </p:txBody>
      </p:sp>
      <p:sp>
        <p:nvSpPr>
          <p:cNvPr id="6" name="Speech Bubble: Rectangle 5">
            <a:extLst>
              <a:ext uri="{FF2B5EF4-FFF2-40B4-BE49-F238E27FC236}">
                <a16:creationId xmlns:a16="http://schemas.microsoft.com/office/drawing/2014/main" id="{737BF78A-0E88-40E3-B369-8E4FE8B25132}"/>
              </a:ext>
            </a:extLst>
          </p:cNvPr>
          <p:cNvSpPr/>
          <p:nvPr/>
        </p:nvSpPr>
        <p:spPr>
          <a:xfrm>
            <a:off x="6045200" y="3075702"/>
            <a:ext cx="6026843" cy="3274297"/>
          </a:xfrm>
          <a:prstGeom prst="wedgeRectCallout">
            <a:avLst>
              <a:gd name="adj1" fmla="val -4291"/>
              <a:gd name="adj2" fmla="val -61926"/>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Times New Roman" panose="02020603050405020304" pitchFamily="18" charset="0"/>
                <a:cs typeface="Times New Roman" panose="02020603050405020304" pitchFamily="18" charset="0"/>
              </a:rPr>
              <a:t>Dùng </a:t>
            </a:r>
            <a:r>
              <a:rPr lang="en-US" sz="2800" err="1">
                <a:solidFill>
                  <a:schemeClr val="tx1"/>
                </a:solidFill>
                <a:latin typeface="Times New Roman" panose="02020603050405020304" pitchFamily="18" charset="0"/>
                <a:cs typeface="Times New Roman" panose="02020603050405020304" pitchFamily="18" charset="0"/>
              </a:rPr>
              <a:t>các</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kỹ</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thuật</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để</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xác</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định</a:t>
            </a:r>
            <a:r>
              <a:rPr lang="en-US" sz="2800">
                <a:solidFill>
                  <a:schemeClr val="tx1"/>
                </a:solidFill>
                <a:latin typeface="Times New Roman" panose="02020603050405020304" pitchFamily="18" charset="0"/>
                <a:cs typeface="Times New Roman" panose="02020603050405020304" pitchFamily="18" charset="0"/>
              </a:rPr>
              <a:t> đ</a:t>
            </a:r>
            <a:r>
              <a:rPr lang="vi-VN" sz="2800">
                <a:solidFill>
                  <a:schemeClr val="tx1"/>
                </a:solidFill>
                <a:latin typeface="Times New Roman" panose="02020603050405020304" pitchFamily="18" charset="0"/>
                <a:cs typeface="Times New Roman" panose="02020603050405020304" pitchFamily="18" charset="0"/>
              </a:rPr>
              <a:t>ư</a:t>
            </a:r>
            <a:r>
              <a:rPr lang="en-US" sz="2800" err="1">
                <a:solidFill>
                  <a:schemeClr val="tx1"/>
                </a:solidFill>
                <a:latin typeface="Times New Roman" panose="02020603050405020304" pitchFamily="18" charset="0"/>
                <a:cs typeface="Times New Roman" panose="02020603050405020304" pitchFamily="18" charset="0"/>
              </a:rPr>
              <a:t>ợc</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những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sản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phẩm</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mà</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khách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hàng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đã</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lấy</a:t>
            </a:r>
            <a:r>
              <a:rPr lang="en-US" sz="2800">
                <a:solidFill>
                  <a:schemeClr val="tx1"/>
                </a:solidFill>
                <a:latin typeface="Times New Roman" panose="02020603050405020304" pitchFamily="18" charset="0"/>
                <a:cs typeface="Times New Roman" panose="02020603050405020304" pitchFamily="18" charset="0"/>
              </a:rPr>
              <a:t> rồi </a:t>
            </a:r>
            <a:r>
              <a:rPr lang="en-US" sz="2800" err="1">
                <a:solidFill>
                  <a:schemeClr val="tx1"/>
                </a:solidFill>
                <a:latin typeface="Times New Roman" panose="02020603050405020304" pitchFamily="18" charset="0"/>
                <a:cs typeface="Times New Roman" panose="02020603050405020304" pitchFamily="18" charset="0"/>
              </a:rPr>
              <a:t>sau</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đó</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tiến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hành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thanh</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toán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cho</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những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sản</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phẩm</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mà</a:t>
            </a:r>
            <a:r>
              <a:rPr lang="en-US" sz="2800">
                <a:solidFill>
                  <a:schemeClr val="tx1"/>
                </a:solidFill>
                <a:latin typeface="Times New Roman" panose="02020603050405020304" pitchFamily="18" charset="0"/>
                <a:cs typeface="Times New Roman" panose="02020603050405020304" pitchFamily="18" charset="0"/>
              </a:rPr>
              <a:t> ng</a:t>
            </a:r>
            <a:r>
              <a:rPr lang="vi-VN" sz="2800">
                <a:solidFill>
                  <a:schemeClr val="tx1"/>
                </a:solidFill>
                <a:latin typeface="Times New Roman" panose="02020603050405020304" pitchFamily="18" charset="0"/>
                <a:cs typeface="Times New Roman" panose="02020603050405020304" pitchFamily="18" charset="0"/>
              </a:rPr>
              <a:t>ư</a:t>
            </a:r>
            <a:r>
              <a:rPr lang="en-US" sz="2800" err="1">
                <a:solidFill>
                  <a:schemeClr val="tx1"/>
                </a:solidFill>
                <a:latin typeface="Times New Roman" panose="02020603050405020304" pitchFamily="18" charset="0"/>
                <a:cs typeface="Times New Roman" panose="02020603050405020304" pitchFamily="18" charset="0"/>
              </a:rPr>
              <a:t>ời</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dùng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đã</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lấy</a:t>
            </a:r>
            <a:r>
              <a:rPr lang="en-US" sz="2800">
                <a:solidFill>
                  <a:schemeClr val="tx1"/>
                </a:solidFill>
                <a:latin typeface="Times New Roman" panose="02020603050405020304" pitchFamily="18" charset="0"/>
                <a:cs typeface="Times New Roman" panose="02020603050405020304" pitchFamily="18" charset="0"/>
              </a:rPr>
              <a:t>.</a:t>
            </a:r>
          </a:p>
          <a:p>
            <a:pPr algn="ctr"/>
            <a:r>
              <a:rPr lang="en-US" sz="2800">
                <a:solidFill>
                  <a:schemeClr val="tx1"/>
                </a:solidFill>
                <a:latin typeface="Times New Roman" panose="02020603050405020304" pitchFamily="18" charset="0"/>
                <a:cs typeface="Times New Roman" panose="02020603050405020304" pitchFamily="18" charset="0"/>
              </a:rPr>
              <a:t>(</a:t>
            </a:r>
            <a:r>
              <a:rPr lang="en-US" sz="2800" err="1">
                <a:solidFill>
                  <a:schemeClr val="tx1"/>
                </a:solidFill>
                <a:latin typeface="Times New Roman" panose="02020603050405020304" pitchFamily="18" charset="0"/>
                <a:cs typeface="Times New Roman" panose="02020603050405020304" pitchFamily="18" charset="0"/>
              </a:rPr>
              <a:t>Thường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sử</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dụng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hệ</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thống</a:t>
            </a:r>
            <a:r>
              <a:rPr lang="en-US" sz="2800">
                <a:solidFill>
                  <a:schemeClr val="tx1"/>
                </a:solidFill>
                <a:latin typeface="Times New Roman" panose="02020603050405020304" pitchFamily="18" charset="0"/>
                <a:cs typeface="Times New Roman" panose="02020603050405020304" pitchFamily="18" charset="0"/>
              </a:rPr>
              <a:t> camera </a:t>
            </a:r>
            <a:r>
              <a:rPr lang="en-US" sz="2800" err="1">
                <a:solidFill>
                  <a:schemeClr val="tx1"/>
                </a:solidFill>
                <a:latin typeface="Times New Roman" panose="02020603050405020304" pitchFamily="18" charset="0"/>
                <a:cs typeface="Times New Roman" panose="02020603050405020304" pitchFamily="18" charset="0"/>
              </a:rPr>
              <a:t>của</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cửa</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hàng</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để</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xác</a:t>
            </a:r>
            <a:r>
              <a:rPr lang="en-US" sz="2800">
                <a:solidFill>
                  <a:schemeClr val="tx1"/>
                </a:solidFill>
                <a:latin typeface="Times New Roman" panose="02020603050405020304" pitchFamily="18" charset="0"/>
                <a:cs typeface="Times New Roman" panose="02020603050405020304" pitchFamily="18" charset="0"/>
              </a:rPr>
              <a:t> </a:t>
            </a:r>
            <a:r>
              <a:rPr lang="en-US" sz="2800" err="1">
                <a:solidFill>
                  <a:schemeClr val="tx1"/>
                </a:solidFill>
                <a:latin typeface="Times New Roman" panose="02020603050405020304" pitchFamily="18" charset="0"/>
                <a:cs typeface="Times New Roman" panose="02020603050405020304" pitchFamily="18" charset="0"/>
              </a:rPr>
              <a:t>định</a:t>
            </a:r>
            <a:r>
              <a:rPr lang="en-US" sz="2800">
                <a:solidFill>
                  <a:schemeClr val="tx1"/>
                </a:solidFill>
                <a:latin typeface="Times New Roman" panose="02020603050405020304" pitchFamily="18" charset="0"/>
                <a:cs typeface="Times New Roman" panose="02020603050405020304" pitchFamily="18" charset="0"/>
              </a:rPr>
              <a:t>)</a:t>
            </a:r>
          </a:p>
        </p:txBody>
      </p:sp>
      <p:sp>
        <p:nvSpPr>
          <p:cNvPr id="7" name="Rectangle 6">
            <a:extLst>
              <a:ext uri="{FF2B5EF4-FFF2-40B4-BE49-F238E27FC236}">
                <a16:creationId xmlns:a16="http://schemas.microsoft.com/office/drawing/2014/main" id="{517149E4-5934-414C-8650-85951094439F}"/>
              </a:ext>
            </a:extLst>
          </p:cNvPr>
          <p:cNvSpPr/>
          <p:nvPr/>
        </p:nvSpPr>
        <p:spPr>
          <a:xfrm>
            <a:off x="349410" y="2052898"/>
            <a:ext cx="5695790" cy="584775"/>
          </a:xfrm>
          <a:prstGeom prst="rect">
            <a:avLst/>
          </a:prstGeom>
        </p:spPr>
        <p:txBody>
          <a:bodyPr wrap="none">
            <a:spAutoFit/>
          </a:bodyPr>
          <a:lstStyle/>
          <a:p>
            <a:r>
              <a:rPr lang="en-US" sz="3200" b="1">
                <a:latin typeface="Times New Roman" panose="02020603050405020304" pitchFamily="18" charset="0"/>
                <a:cs typeface="Times New Roman" panose="02020603050405020304" pitchFamily="18" charset="0"/>
              </a:rPr>
              <a:t>Thanh toán tr</a:t>
            </a:r>
            <a:r>
              <a:rPr lang="vi-VN" sz="3200" b="1">
                <a:cs typeface="Times New Roman" panose="02020603050405020304" pitchFamily="18" charset="0"/>
              </a:rPr>
              <a:t>ư</a:t>
            </a:r>
            <a:r>
              <a:rPr lang="en-US" sz="3200" b="1">
                <a:latin typeface="Times New Roman" panose="02020603050405020304" pitchFamily="18" charset="0"/>
                <a:cs typeface="Times New Roman" panose="02020603050405020304" pitchFamily="18" charset="0"/>
              </a:rPr>
              <a:t>ớc, lấy hàng sau</a:t>
            </a:r>
            <a:endParaRPr lang="en-US" sz="3200"/>
          </a:p>
        </p:txBody>
      </p:sp>
      <p:sp>
        <p:nvSpPr>
          <p:cNvPr id="8" name="Rectangle 7">
            <a:extLst>
              <a:ext uri="{FF2B5EF4-FFF2-40B4-BE49-F238E27FC236}">
                <a16:creationId xmlns:a16="http://schemas.microsoft.com/office/drawing/2014/main" id="{A3D88E93-4EDA-452D-B75A-49772F5682BC}"/>
              </a:ext>
            </a:extLst>
          </p:cNvPr>
          <p:cNvSpPr/>
          <p:nvPr/>
        </p:nvSpPr>
        <p:spPr>
          <a:xfrm>
            <a:off x="6096001" y="2052898"/>
            <a:ext cx="5855208" cy="584775"/>
          </a:xfrm>
          <a:prstGeom prst="rect">
            <a:avLst/>
          </a:prstGeom>
        </p:spPr>
        <p:txBody>
          <a:bodyPr wrap="square">
            <a:spAutoFit/>
          </a:bodyPr>
          <a:lstStyle/>
          <a:p>
            <a:r>
              <a:rPr lang="en-US" sz="3200" b="1">
                <a:latin typeface="Times New Roman" panose="02020603050405020304" pitchFamily="18" charset="0"/>
                <a:cs typeface="Times New Roman" panose="02020603050405020304" pitchFamily="18" charset="0"/>
              </a:rPr>
              <a:t>Lấy hàng tr</a:t>
            </a:r>
            <a:r>
              <a:rPr lang="vi-VN" sz="3200" b="1">
                <a:cs typeface="Times New Roman" panose="02020603050405020304" pitchFamily="18" charset="0"/>
              </a:rPr>
              <a:t>ư</a:t>
            </a:r>
            <a:r>
              <a:rPr lang="en-US" sz="3200" b="1">
                <a:latin typeface="Times New Roman" panose="02020603050405020304" pitchFamily="18" charset="0"/>
                <a:cs typeface="Times New Roman" panose="02020603050405020304" pitchFamily="18" charset="0"/>
              </a:rPr>
              <a:t>ớc, thanh toán sau</a:t>
            </a:r>
          </a:p>
        </p:txBody>
      </p:sp>
      <p:sp>
        <p:nvSpPr>
          <p:cNvPr id="10" name="Arrow: Pentagon 9">
            <a:extLst>
              <a:ext uri="{FF2B5EF4-FFF2-40B4-BE49-F238E27FC236}">
                <a16:creationId xmlns:a16="http://schemas.microsoft.com/office/drawing/2014/main" id="{CAB1587B-17A0-47A1-99FF-D58A50E717E0}"/>
              </a:ext>
            </a:extLst>
          </p:cNvPr>
          <p:cNvSpPr/>
          <p:nvPr/>
        </p:nvSpPr>
        <p:spPr>
          <a:xfrm>
            <a:off x="0" y="180224"/>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a:latin typeface="Times New Roman" panose="02020603050405020304" pitchFamily="18" charset="0"/>
                <a:cs typeface="Times New Roman" panose="02020603050405020304" pitchFamily="18" charset="0"/>
              </a:rPr>
              <a:t>GIẢI PHÁP (1/2)</a:t>
            </a:r>
            <a:endParaRPr lang="en-US" sz="320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124C185-1354-4B35-A871-2DB1E481B90A}"/>
              </a:ext>
            </a:extLst>
          </p:cNvPr>
          <p:cNvSpPr txBox="1"/>
          <p:nvPr/>
        </p:nvSpPr>
        <p:spPr>
          <a:xfrm>
            <a:off x="304800" y="1060840"/>
            <a:ext cx="11767243" cy="954107"/>
          </a:xfrm>
          <a:prstGeom prst="rect">
            <a:avLst/>
          </a:prstGeom>
          <a:noFill/>
        </p:spPr>
        <p:txBody>
          <a:bodyPr wrap="square" rtlCol="0">
            <a:spAutoFit/>
          </a:bodyPr>
          <a:lstStyle/>
          <a:p>
            <a:r>
              <a:rPr lang="en-US" sz="2800" err="1">
                <a:latin typeface="Times New Roman" panose="02020603050405020304" pitchFamily="18" charset="0"/>
                <a:cs typeface="Times New Roman" panose="02020603050405020304" pitchFamily="18" charset="0"/>
              </a:rPr>
              <a:t>Để</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giải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quyết</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vấn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đề</a:t>
            </a:r>
            <a:r>
              <a:rPr lang="en-US" sz="2800">
                <a:latin typeface="Times New Roman" panose="02020603050405020304" pitchFamily="18" charset="0"/>
                <a:cs typeface="Times New Roman" panose="02020603050405020304" pitchFamily="18" charset="0"/>
              </a:rPr>
              <a:t> </a:t>
            </a:r>
            <a:r>
              <a:rPr lang="vi-VN" sz="2800">
                <a:cs typeface="Times New Roman" panose="02020603050405020304" pitchFamily="18" charset="0"/>
              </a:rPr>
              <a:t>xác định được khách hàng nào lấy món </a:t>
            </a:r>
            <a:r>
              <a:rPr lang="en-US" sz="2800">
                <a:latin typeface="Times New Roman" panose="02020603050405020304" pitchFamily="18" charset="0"/>
                <a:cs typeface="Times New Roman" panose="02020603050405020304" pitchFamily="18" charset="0"/>
              </a:rPr>
              <a:t>đã </a:t>
            </a:r>
            <a:r>
              <a:rPr lang="en-US" sz="2800" err="1">
                <a:latin typeface="Times New Roman" panose="02020603050405020304" pitchFamily="18" charset="0"/>
                <a:cs typeface="Times New Roman" panose="02020603050405020304" pitchFamily="18" charset="0"/>
              </a:rPr>
              <a:t>có</a:t>
            </a:r>
            <a:r>
              <a:rPr lang="en-US" sz="2800">
                <a:latin typeface="Times New Roman" panose="02020603050405020304" pitchFamily="18" charset="0"/>
                <a:cs typeface="Times New Roman" panose="02020603050405020304" pitchFamily="18" charset="0"/>
              </a:rPr>
              <a:t> 2 </a:t>
            </a:r>
            <a:r>
              <a:rPr lang="en-US" sz="2800" err="1">
                <a:latin typeface="Times New Roman" panose="02020603050405020304" pitchFamily="18" charset="0"/>
                <a:cs typeface="Times New Roman" panose="02020603050405020304" pitchFamily="18" charset="0"/>
              </a:rPr>
              <a:t>giải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pháp</a:t>
            </a:r>
            <a:r>
              <a:rPr lang="en-US" sz="2800">
                <a:latin typeface="Times New Roman" panose="02020603050405020304" pitchFamily="18" charset="0"/>
                <a:cs typeface="Times New Roman" panose="02020603050405020304" pitchFamily="18" charset="0"/>
              </a:rPr>
              <a:t> đ</a:t>
            </a:r>
            <a:r>
              <a:rPr lang="vi-VN" sz="2800">
                <a:latin typeface="Times New Roman" panose="02020603050405020304" pitchFamily="18" charset="0"/>
                <a:cs typeface="Times New Roman" panose="02020603050405020304" pitchFamily="18" charset="0"/>
              </a:rPr>
              <a:t>ư</a:t>
            </a:r>
            <a:r>
              <a:rPr lang="en-US" sz="2800" err="1">
                <a:latin typeface="Times New Roman" panose="02020603050405020304" pitchFamily="18" charset="0"/>
                <a:cs typeface="Times New Roman" panose="02020603050405020304" pitchFamily="18" charset="0"/>
              </a:rPr>
              <a:t>ợc</a:t>
            </a:r>
            <a:r>
              <a:rPr lang="en-US" sz="2800">
                <a:latin typeface="Times New Roman" panose="02020603050405020304" pitchFamily="18" charset="0"/>
                <a:cs typeface="Times New Roman" panose="02020603050405020304" pitchFamily="18" charset="0"/>
              </a:rPr>
              <a:t> đ</a:t>
            </a:r>
            <a:r>
              <a:rPr lang="vi-VN" sz="2800">
                <a:latin typeface="Times New Roman" panose="02020603050405020304" pitchFamily="18" charset="0"/>
                <a:cs typeface="Times New Roman" panose="02020603050405020304" pitchFamily="18" charset="0"/>
              </a:rPr>
              <a:t>ư</a:t>
            </a:r>
            <a:r>
              <a:rPr lang="en-US" sz="2800">
                <a:latin typeface="Times New Roman" panose="02020603050405020304" pitchFamily="18" charset="0"/>
                <a:cs typeface="Times New Roman" panose="02020603050405020304" pitchFamily="18" charset="0"/>
              </a:rPr>
              <a:t>a ra.</a:t>
            </a:r>
          </a:p>
        </p:txBody>
      </p:sp>
    </p:spTree>
    <p:extLst>
      <p:ext uri="{BB962C8B-B14F-4D97-AF65-F5344CB8AC3E}">
        <p14:creationId xmlns:p14="http://schemas.microsoft.com/office/powerpoint/2010/main" val="229352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9AC68F-2F12-4FC8-845C-C899446AABE4}"/>
              </a:ext>
            </a:extLst>
          </p:cNvPr>
          <p:cNvSpPr txBox="1"/>
          <p:nvPr/>
        </p:nvSpPr>
        <p:spPr>
          <a:xfrm>
            <a:off x="2539285" y="1170146"/>
            <a:ext cx="6690574" cy="1077218"/>
          </a:xfrm>
          <a:prstGeom prst="rect">
            <a:avLst/>
          </a:prstGeom>
          <a:noFill/>
          <a:ln>
            <a:solidFill>
              <a:srgbClr val="002060"/>
            </a:solidFill>
          </a:ln>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CỬA HÀNG KHÔNG</a:t>
            </a:r>
            <a:br>
              <a:rPr lang="en-US" sz="3200" b="1">
                <a:latin typeface="Times New Roman" panose="02020603050405020304" pitchFamily="18" charset="0"/>
                <a:cs typeface="Times New Roman" panose="02020603050405020304" pitchFamily="18" charset="0"/>
              </a:rPr>
            </a:br>
            <a:r>
              <a:rPr lang="en-US" sz="3200" b="1">
                <a:latin typeface="Times New Roman" panose="02020603050405020304" pitchFamily="18" charset="0"/>
                <a:cs typeface="Times New Roman" panose="02020603050405020304" pitchFamily="18" charset="0"/>
              </a:rPr>
              <a:t>NHÂN VIÊN THANH TOÁN</a:t>
            </a:r>
          </a:p>
        </p:txBody>
      </p:sp>
      <p:sp>
        <p:nvSpPr>
          <p:cNvPr id="9" name="TextBox 8">
            <a:extLst>
              <a:ext uri="{FF2B5EF4-FFF2-40B4-BE49-F238E27FC236}">
                <a16:creationId xmlns:a16="http://schemas.microsoft.com/office/drawing/2014/main" id="{D1DDADB1-4952-4B1F-8A50-490018F2C215}"/>
              </a:ext>
            </a:extLst>
          </p:cNvPr>
          <p:cNvSpPr txBox="1"/>
          <p:nvPr/>
        </p:nvSpPr>
        <p:spPr>
          <a:xfrm>
            <a:off x="3849179" y="2997040"/>
            <a:ext cx="3266790" cy="1077218"/>
          </a:xfrm>
          <a:prstGeom prst="rect">
            <a:avLst/>
          </a:prstGeom>
          <a:noFill/>
          <a:ln>
            <a:solidFill>
              <a:srgbClr val="002060"/>
            </a:solidFill>
          </a:ln>
        </p:spPr>
        <p:txBody>
          <a:bodyPr wrap="square" rtlCol="0">
            <a:spAutoFit/>
          </a:bodyPr>
          <a:lstStyle/>
          <a:p>
            <a:pPr algn="ctr"/>
            <a:r>
              <a:rPr lang="en-US" sz="3200" b="1" err="1">
                <a:latin typeface="Times New Roman" panose="02020603050405020304" pitchFamily="18" charset="0"/>
                <a:cs typeface="Times New Roman" panose="02020603050405020304" pitchFamily="18" charset="0"/>
              </a:rPr>
              <a:t>Quản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lý</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hàng</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hóa</a:t>
            </a:r>
            <a:r>
              <a:rPr lang="en-US" sz="3200" b="1">
                <a:latin typeface="Times New Roman" panose="02020603050405020304" pitchFamily="18" charset="0"/>
                <a:cs typeface="Times New Roman" panose="02020603050405020304" pitchFamily="18" charset="0"/>
              </a:rPr>
              <a:t> </a:t>
            </a:r>
            <a:br>
              <a:rPr lang="en-US" sz="3200" b="1">
                <a:latin typeface="Times New Roman" panose="02020603050405020304" pitchFamily="18" charset="0"/>
                <a:cs typeface="Times New Roman" panose="02020603050405020304" pitchFamily="18" charset="0"/>
              </a:rPr>
            </a:br>
            <a:r>
              <a:rPr lang="en-US" sz="3200" b="1" err="1">
                <a:latin typeface="Times New Roman" panose="02020603050405020304" pitchFamily="18" charset="0"/>
                <a:cs typeface="Times New Roman" panose="02020603050405020304" pitchFamily="18" charset="0"/>
              </a:rPr>
              <a:t>trên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kệ</a:t>
            </a:r>
            <a:endParaRPr lang="en-US" sz="3200" b="1">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955A5D81-2EB8-4B9D-9B3D-ACFBD960A145}"/>
              </a:ext>
            </a:extLst>
          </p:cNvPr>
          <p:cNvSpPr txBox="1"/>
          <p:nvPr/>
        </p:nvSpPr>
        <p:spPr>
          <a:xfrm>
            <a:off x="7657322" y="3014883"/>
            <a:ext cx="3890728" cy="1077218"/>
          </a:xfrm>
          <a:prstGeom prst="rect">
            <a:avLst/>
          </a:prstGeom>
          <a:noFill/>
          <a:ln>
            <a:solidFill>
              <a:srgbClr val="002060"/>
            </a:solidFill>
          </a:ln>
        </p:spPr>
        <p:txBody>
          <a:bodyPr wrap="square" rtlCol="0">
            <a:spAutoFit/>
          </a:bodyPr>
          <a:lstStyle/>
          <a:p>
            <a:pPr algn="ctr"/>
            <a:r>
              <a:rPr lang="en-US" sz="3200" b="1" err="1">
                <a:latin typeface="Times New Roman" panose="02020603050405020304" pitchFamily="18" charset="0"/>
                <a:cs typeface="Times New Roman" panose="02020603050405020304" pitchFamily="18" charset="0"/>
              </a:rPr>
              <a:t>Quản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lý</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khách</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hàng</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trong</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cửa</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hàng</a:t>
            </a:r>
            <a:endParaRPr lang="en-US" sz="3200" b="1">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8FD94DA0-35D4-4BCB-ACE1-03F627A31D6B}"/>
              </a:ext>
            </a:extLst>
          </p:cNvPr>
          <p:cNvCxnSpPr>
            <a:cxnSpLocks/>
            <a:stCxn id="6" idx="2"/>
            <a:endCxn id="10" idx="0"/>
          </p:cNvCxnSpPr>
          <p:nvPr/>
        </p:nvCxnSpPr>
        <p:spPr>
          <a:xfrm>
            <a:off x="5884572" y="2247364"/>
            <a:ext cx="3718114" cy="767519"/>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83FBA398-0B1A-40AD-BF6C-2F49F5510D7D}"/>
              </a:ext>
            </a:extLst>
          </p:cNvPr>
          <p:cNvCxnSpPr>
            <a:cxnSpLocks/>
            <a:stCxn id="6" idx="2"/>
            <a:endCxn id="9" idx="0"/>
          </p:cNvCxnSpPr>
          <p:nvPr/>
        </p:nvCxnSpPr>
        <p:spPr>
          <a:xfrm flipH="1">
            <a:off x="5482574" y="2247364"/>
            <a:ext cx="401998" cy="7496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1A1F3730-E046-4D80-B8AB-FA034B26573B}"/>
              </a:ext>
            </a:extLst>
          </p:cNvPr>
          <p:cNvSpPr txBox="1"/>
          <p:nvPr/>
        </p:nvSpPr>
        <p:spPr>
          <a:xfrm>
            <a:off x="0" y="4243813"/>
            <a:ext cx="3775496" cy="1421992"/>
          </a:xfrm>
          <a:prstGeom prst="rect">
            <a:avLst/>
          </a:prstGeom>
          <a:noFill/>
        </p:spPr>
        <p:txBody>
          <a:bodyPr wrap="square" rtlCol="0">
            <a:spAutoFit/>
          </a:bodyPr>
          <a:lstStyle/>
          <a:p>
            <a:pPr marL="285750" indent="-285750">
              <a:lnSpc>
                <a:spcPct val="150000"/>
              </a:lnSpc>
              <a:buFontTx/>
              <a:buChar char="-"/>
            </a:pP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mã QR là chìa khóa điện tử, mã được lấy thông qua ứng dụng di động</a:t>
            </a:r>
            <a:endParaRPr lang="en-US" sz="200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AB61CA9F-769E-4462-862B-1F30DDDE9832}"/>
              </a:ext>
            </a:extLst>
          </p:cNvPr>
          <p:cNvSpPr txBox="1"/>
          <p:nvPr/>
        </p:nvSpPr>
        <p:spPr>
          <a:xfrm>
            <a:off x="7396065" y="4012981"/>
            <a:ext cx="4826936" cy="1883657"/>
          </a:xfrm>
          <a:prstGeom prst="rect">
            <a:avLst/>
          </a:prstGeom>
          <a:noFill/>
        </p:spPr>
        <p:txBody>
          <a:bodyPr wrap="square" rtlCol="0">
            <a:spAutoFit/>
          </a:bodyPr>
          <a:lstStyle/>
          <a:p>
            <a:pPr marL="285750" indent="-285750">
              <a:lnSpc>
                <a:spcPct val="150000"/>
              </a:lnSpc>
              <a:buFontTx/>
              <a:buChar char="-"/>
            </a:pP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hệ</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thống</a:t>
            </a:r>
            <a:r>
              <a:rPr lang="en-US" sz="2000">
                <a:latin typeface="Times New Roman" panose="02020603050405020304" pitchFamily="18" charset="0"/>
                <a:cs typeface="Times New Roman" panose="02020603050405020304" pitchFamily="18" charset="0"/>
              </a:rPr>
              <a:t> camera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nhận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theo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dõi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vị</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hàng</a:t>
            </a:r>
            <a:r>
              <a:rPr lang="en-US" sz="2000">
                <a:latin typeface="Times New Roman" panose="02020603050405020304" pitchFamily="18" charset="0"/>
                <a:cs typeface="Times New Roman" panose="02020603050405020304" pitchFamily="18" charset="0"/>
              </a:rPr>
              <a:t>. </a:t>
            </a:r>
          </a:p>
          <a:p>
            <a:pPr marL="285750" indent="-285750">
              <a:lnSpc>
                <a:spcPct val="150000"/>
              </a:lnSpc>
              <a:buFontTx/>
              <a:buChar char="-"/>
            </a:pPr>
            <a:r>
              <a:rPr lang="en-US" sz="2000">
                <a:latin typeface="Times New Roman" panose="02020603050405020304" pitchFamily="18" charset="0"/>
                <a:cs typeface="Times New Roman" panose="02020603050405020304" pitchFamily="18" charset="0"/>
              </a:rPr>
              <a:t>L</a:t>
            </a:r>
            <a:r>
              <a:rPr lang="vi-VN" sz="2000">
                <a:latin typeface="Times New Roman" panose="02020603050405020304" pitchFamily="18" charset="0"/>
                <a:cs typeface="Times New Roman" panose="02020603050405020304" pitchFamily="18" charset="0"/>
              </a:rPr>
              <a:t>ư</a:t>
            </a:r>
            <a:r>
              <a:rPr lang="en-US" sz="2000">
                <a:latin typeface="Times New Roman" panose="02020603050405020304" pitchFamily="18" charset="0"/>
                <a:cs typeface="Times New Roman" panose="02020603050405020304" pitchFamily="18" charset="0"/>
              </a:rPr>
              <a:t>u </a:t>
            </a:r>
            <a:r>
              <a:rPr lang="en-US" sz="2000" err="1">
                <a:latin typeface="Times New Roman" panose="02020603050405020304" pitchFamily="18" charset="0"/>
                <a:cs typeface="Times New Roman" panose="02020603050405020304" pitchFamily="18" charset="0"/>
              </a:rPr>
              <a:t>trữ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hành</a:t>
            </a:r>
            <a:r>
              <a:rPr lang="en-US" sz="2000">
                <a:latin typeface="Times New Roman" panose="02020603050405020304" pitchFamily="18" charset="0"/>
                <a:cs typeface="Times New Roman" panose="02020603050405020304" pitchFamily="18" charset="0"/>
              </a:rPr>
              <a:t> vi </a:t>
            </a:r>
            <a:r>
              <a:rPr lang="en-US" sz="2000" err="1">
                <a:latin typeface="Times New Roman" panose="02020603050405020304" pitchFamily="18" charset="0"/>
                <a:cs typeface="Times New Roman" panose="02020603050405020304" pitchFamily="18" charset="0"/>
              </a:rPr>
              <a:t>của</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khách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hàng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trong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cơ</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sở</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dữ</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liệu</a:t>
            </a:r>
            <a:r>
              <a:rPr lang="en-US" sz="2000">
                <a:latin typeface="Times New Roman" panose="02020603050405020304" pitchFamily="18" charset="0"/>
                <a:cs typeface="Times New Roman" panose="02020603050405020304" pitchFamily="18" charset="0"/>
              </a:rPr>
              <a:t>.</a:t>
            </a:r>
          </a:p>
        </p:txBody>
      </p:sp>
      <p:sp>
        <p:nvSpPr>
          <p:cNvPr id="23" name="Slide Number Placeholder 22">
            <a:extLst>
              <a:ext uri="{FF2B5EF4-FFF2-40B4-BE49-F238E27FC236}">
                <a16:creationId xmlns:a16="http://schemas.microsoft.com/office/drawing/2014/main" id="{8A12A0F7-11C9-48AE-81A6-748934ECD000}"/>
              </a:ext>
            </a:extLst>
          </p:cNvPr>
          <p:cNvSpPr>
            <a:spLocks noGrp="1"/>
          </p:cNvSpPr>
          <p:nvPr>
            <p:ph type="sldNum" sz="quarter" idx="12"/>
          </p:nvPr>
        </p:nvSpPr>
        <p:spPr/>
        <p:txBody>
          <a:bodyPr/>
          <a:lstStyle/>
          <a:p>
            <a:fld id="{033ED8BB-0197-432D-94CB-A37C75AAC944}" type="slidenum">
              <a:rPr lang="en-US" smtClean="0"/>
              <a:t>11</a:t>
            </a:fld>
            <a:endParaRPr lang="en-US"/>
          </a:p>
        </p:txBody>
      </p:sp>
      <p:sp>
        <p:nvSpPr>
          <p:cNvPr id="11" name="Arrow: Pentagon 10">
            <a:extLst>
              <a:ext uri="{FF2B5EF4-FFF2-40B4-BE49-F238E27FC236}">
                <a16:creationId xmlns:a16="http://schemas.microsoft.com/office/drawing/2014/main" id="{D5561E5D-880B-4AEF-99E9-39B3C4908541}"/>
              </a:ext>
            </a:extLst>
          </p:cNvPr>
          <p:cNvSpPr/>
          <p:nvPr/>
        </p:nvSpPr>
        <p:spPr>
          <a:xfrm>
            <a:off x="0" y="180224"/>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a:latin typeface="Times New Roman" panose="02020603050405020304" pitchFamily="18" charset="0"/>
                <a:cs typeface="Times New Roman" panose="02020603050405020304" pitchFamily="18" charset="0"/>
              </a:rPr>
              <a:t>GIẢI PHÁP (2/2)</a:t>
            </a:r>
            <a:endParaRPr lang="en-US" sz="32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09212D-CA47-466C-A47E-2CD895D124FB}"/>
              </a:ext>
            </a:extLst>
          </p:cNvPr>
          <p:cNvSpPr txBox="1"/>
          <p:nvPr/>
        </p:nvSpPr>
        <p:spPr>
          <a:xfrm>
            <a:off x="109395" y="2997040"/>
            <a:ext cx="3266790" cy="1077218"/>
          </a:xfrm>
          <a:prstGeom prst="rect">
            <a:avLst/>
          </a:prstGeom>
          <a:noFill/>
          <a:ln>
            <a:solidFill>
              <a:srgbClr val="002060"/>
            </a:solidFill>
          </a:ln>
        </p:spPr>
        <p:txBody>
          <a:bodyPr wrap="square" rtlCol="0">
            <a:spAutoFit/>
          </a:bodyPr>
          <a:lstStyle/>
          <a:p>
            <a:pPr algn="ctr"/>
            <a:r>
              <a:rPr lang="en-US" sz="3200" b="1" err="1">
                <a:latin typeface="Times New Roman" panose="02020603050405020304" pitchFamily="18" charset="0"/>
                <a:cs typeface="Times New Roman" panose="02020603050405020304" pitchFamily="18" charset="0"/>
              </a:rPr>
              <a:t>Quản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lý</a:t>
            </a:r>
            <a:r>
              <a:rPr lang="en-US" sz="3200" b="1">
                <a:latin typeface="Times New Roman" panose="02020603050405020304" pitchFamily="18" charset="0"/>
                <a:cs typeface="Times New Roman" panose="02020603050405020304" pitchFamily="18" charset="0"/>
              </a:rPr>
              <a:t> </a:t>
            </a:r>
            <a:r>
              <a:rPr lang="vi-VN" sz="3200" b="1">
                <a:latin typeface="Times New Roman" panose="02020603050405020304" pitchFamily="18" charset="0"/>
                <a:cs typeface="Times New Roman" panose="02020603050405020304" pitchFamily="18" charset="0"/>
              </a:rPr>
              <a:t>ra vào cửa hàng</a:t>
            </a:r>
            <a:endParaRPr lang="en-US" sz="3200" b="1">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1240B67D-88DF-4A39-9749-C239C8ECB530}"/>
              </a:ext>
            </a:extLst>
          </p:cNvPr>
          <p:cNvCxnSpPr>
            <a:cxnSpLocks/>
            <a:stCxn id="6" idx="2"/>
            <a:endCxn id="8" idx="0"/>
          </p:cNvCxnSpPr>
          <p:nvPr/>
        </p:nvCxnSpPr>
        <p:spPr>
          <a:xfrm flipH="1">
            <a:off x="1742790" y="2247364"/>
            <a:ext cx="4141782" cy="7496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075C4A67-8B43-47D8-81CF-F0B7142C5493}"/>
              </a:ext>
            </a:extLst>
          </p:cNvPr>
          <p:cNvSpPr txBox="1"/>
          <p:nvPr/>
        </p:nvSpPr>
        <p:spPr>
          <a:xfrm>
            <a:off x="3747226" y="4396213"/>
            <a:ext cx="3775496" cy="1421992"/>
          </a:xfrm>
          <a:prstGeom prst="rect">
            <a:avLst/>
          </a:prstGeom>
          <a:noFill/>
        </p:spPr>
        <p:txBody>
          <a:bodyPr wrap="square" rtlCol="0">
            <a:spAutoFit/>
          </a:bodyPr>
          <a:lstStyle/>
          <a:p>
            <a:pPr marL="285750" indent="-285750">
              <a:lnSpc>
                <a:spcPct val="150000"/>
              </a:lnSpc>
              <a:buFontTx/>
              <a:buChar char="-"/>
            </a:pPr>
            <a:r>
              <a:rPr lang="en-US" sz="2000" err="1">
                <a:latin typeface="Times New Roman" panose="02020603050405020304" pitchFamily="18" charset="0"/>
                <a:cs typeface="Times New Roman" panose="02020603050405020304" pitchFamily="18" charset="0"/>
              </a:rPr>
              <a:t>Sử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dụng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thẻ</a:t>
            </a:r>
            <a:r>
              <a:rPr lang="en-US" sz="2000">
                <a:latin typeface="Times New Roman" panose="02020603050405020304" pitchFamily="18" charset="0"/>
                <a:cs typeface="Times New Roman" panose="02020603050405020304" pitchFamily="18" charset="0"/>
              </a:rPr>
              <a:t> RFID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quản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lý</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thông</a:t>
            </a:r>
            <a:r>
              <a:rPr lang="en-US" sz="2000">
                <a:latin typeface="Times New Roman" panose="02020603050405020304" pitchFamily="18" charset="0"/>
                <a:cs typeface="Times New Roman" panose="02020603050405020304" pitchFamily="18" charset="0"/>
              </a:rPr>
              <a:t> tin </a:t>
            </a:r>
            <a:r>
              <a:rPr lang="en-US" sz="2000" err="1">
                <a:latin typeface="Times New Roman" panose="02020603050405020304" pitchFamily="18" charset="0"/>
                <a:cs typeface="Times New Roman" panose="02020603050405020304" pitchFamily="18" charset="0"/>
              </a:rPr>
              <a:t>sản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phẩm</a:t>
            </a:r>
            <a:endParaRPr lang="en-US" sz="2000">
              <a:latin typeface="Times New Roman" panose="02020603050405020304" pitchFamily="18" charset="0"/>
              <a:cs typeface="Times New Roman" panose="02020603050405020304" pitchFamily="18" charset="0"/>
            </a:endParaRPr>
          </a:p>
          <a:p>
            <a:pPr marL="285750" indent="-285750">
              <a:lnSpc>
                <a:spcPct val="150000"/>
              </a:lnSpc>
              <a:buFontTx/>
              <a:buChar char="-"/>
            </a:pPr>
            <a:r>
              <a:rPr lang="en-US" sz="2000">
                <a:latin typeface="Times New Roman" panose="02020603050405020304" pitchFamily="18" charset="0"/>
                <a:cs typeface="Times New Roman" panose="02020603050405020304" pitchFamily="18" charset="0"/>
              </a:rPr>
              <a:t>Thanh </a:t>
            </a:r>
            <a:r>
              <a:rPr lang="en-US" sz="2000" err="1">
                <a:latin typeface="Times New Roman" panose="02020603050405020304" pitchFamily="18" charset="0"/>
                <a:cs typeface="Times New Roman" panose="02020603050405020304" pitchFamily="18" charset="0"/>
              </a:rPr>
              <a:t>toán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thông</a:t>
            </a:r>
            <a:r>
              <a:rPr lang="en-US" sz="2000">
                <a:latin typeface="Times New Roman" panose="02020603050405020304" pitchFamily="18" charset="0"/>
                <a:cs typeface="Times New Roman" panose="02020603050405020304" pitchFamily="18" charset="0"/>
              </a:rPr>
              <a:t> qua </a:t>
            </a:r>
            <a:r>
              <a:rPr lang="en-US" sz="2000" err="1">
                <a:latin typeface="Times New Roman" panose="02020603050405020304" pitchFamily="18" charset="0"/>
                <a:cs typeface="Times New Roman" panose="02020603050405020304" pitchFamily="18" charset="0"/>
              </a:rPr>
              <a:t>ví</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điện</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tử</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61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AA3418-A4D5-4181-BDBA-F8ADAE61744C}"/>
              </a:ext>
            </a:extLst>
          </p:cNvPr>
          <p:cNvSpPr>
            <a:spLocks noGrp="1"/>
          </p:cNvSpPr>
          <p:nvPr>
            <p:ph type="sldNum" sz="quarter" idx="12"/>
          </p:nvPr>
        </p:nvSpPr>
        <p:spPr/>
        <p:txBody>
          <a:bodyPr/>
          <a:lstStyle/>
          <a:p>
            <a:fld id="{033ED8BB-0197-432D-94CB-A37C75AAC944}" type="slidenum">
              <a:rPr lang="en-US" smtClean="0"/>
              <a:t>12</a:t>
            </a:fld>
            <a:endParaRPr lang="en-US"/>
          </a:p>
        </p:txBody>
      </p:sp>
      <p:sp>
        <p:nvSpPr>
          <p:cNvPr id="6" name="Arrow: Pentagon 5">
            <a:extLst>
              <a:ext uri="{FF2B5EF4-FFF2-40B4-BE49-F238E27FC236}">
                <a16:creationId xmlns:a16="http://schemas.microsoft.com/office/drawing/2014/main" id="{F5A54FEA-0964-4260-9C04-B5300886F521}"/>
              </a:ext>
            </a:extLst>
          </p:cNvPr>
          <p:cNvSpPr/>
          <p:nvPr/>
        </p:nvSpPr>
        <p:spPr>
          <a:xfrm>
            <a:off x="0" y="180224"/>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a:latin typeface="Times New Roman" panose="02020603050405020304" pitchFamily="18" charset="0"/>
                <a:cs typeface="Times New Roman" panose="02020603050405020304" pitchFamily="18" charset="0"/>
              </a:rPr>
              <a:t>Thành phần hệ thống</a:t>
            </a:r>
            <a:endParaRPr lang="en-US" sz="32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5FB1B0A-F625-4017-98ED-5DA155711DA1}"/>
              </a:ext>
            </a:extLst>
          </p:cNvPr>
          <p:cNvPicPr>
            <a:picLocks noChangeAspect="1"/>
          </p:cNvPicPr>
          <p:nvPr/>
        </p:nvPicPr>
        <p:blipFill>
          <a:blip r:embed="rId2">
            <a:duotone>
              <a:prstClr val="black"/>
              <a:schemeClr val="accent5">
                <a:lumMod val="75000"/>
                <a:tint val="45000"/>
                <a:satMod val="400000"/>
              </a:schemeClr>
            </a:duotone>
            <a:extLst>
              <a:ext uri="{28A0092B-C50C-407E-A947-70E740481C1C}">
                <a14:useLocalDpi xmlns:a14="http://schemas.microsoft.com/office/drawing/2010/main" val="0"/>
              </a:ext>
            </a:extLst>
          </a:blip>
          <a:stretch>
            <a:fillRect/>
          </a:stretch>
        </p:blipFill>
        <p:spPr>
          <a:xfrm>
            <a:off x="816883" y="1989041"/>
            <a:ext cx="981487" cy="981330"/>
          </a:xfrm>
          <a:prstGeom prst="rect">
            <a:avLst/>
          </a:prstGeom>
        </p:spPr>
      </p:pic>
      <p:pic>
        <p:nvPicPr>
          <p:cNvPr id="8" name="Picture 7">
            <a:extLst>
              <a:ext uri="{FF2B5EF4-FFF2-40B4-BE49-F238E27FC236}">
                <a16:creationId xmlns:a16="http://schemas.microsoft.com/office/drawing/2014/main" id="{2E171222-6B52-4C1F-BEF5-874B947764C7}"/>
              </a:ext>
            </a:extLst>
          </p:cNvPr>
          <p:cNvPicPr>
            <a:picLocks noChangeAspect="1"/>
          </p:cNvPicPr>
          <p:nvPr/>
        </p:nvPicPr>
        <p:blipFill>
          <a:blip r:embed="rId3">
            <a:duotone>
              <a:prstClr val="black"/>
              <a:srgbClr val="CCFF99">
                <a:tint val="45000"/>
                <a:satMod val="400000"/>
              </a:srgbClr>
            </a:duotone>
            <a:extLst>
              <a:ext uri="{28A0092B-C50C-407E-A947-70E740481C1C}">
                <a14:useLocalDpi xmlns:a14="http://schemas.microsoft.com/office/drawing/2010/main" val="0"/>
              </a:ext>
            </a:extLst>
          </a:blip>
          <a:stretch>
            <a:fillRect/>
          </a:stretch>
        </p:blipFill>
        <p:spPr>
          <a:xfrm>
            <a:off x="6679818" y="4033494"/>
            <a:ext cx="1111472" cy="1111472"/>
          </a:xfrm>
          <a:prstGeom prst="rect">
            <a:avLst/>
          </a:prstGeom>
        </p:spPr>
      </p:pic>
      <p:pic>
        <p:nvPicPr>
          <p:cNvPr id="9" name="Picture 8">
            <a:extLst>
              <a:ext uri="{FF2B5EF4-FFF2-40B4-BE49-F238E27FC236}">
                <a16:creationId xmlns:a16="http://schemas.microsoft.com/office/drawing/2014/main" id="{7283FE9D-25CA-4C2A-896C-94D464B65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4260" y="2046792"/>
            <a:ext cx="1216759" cy="834146"/>
          </a:xfrm>
          <a:prstGeom prst="rect">
            <a:avLst/>
          </a:prstGeom>
        </p:spPr>
      </p:pic>
      <p:pic>
        <p:nvPicPr>
          <p:cNvPr id="3" name="Picture 2" descr="Icon&#10;&#10;Description automatically generated">
            <a:extLst>
              <a:ext uri="{FF2B5EF4-FFF2-40B4-BE49-F238E27FC236}">
                <a16:creationId xmlns:a16="http://schemas.microsoft.com/office/drawing/2014/main" id="{64FBBF7E-F385-4919-B05C-C76D4B3CE8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382" y="4099249"/>
            <a:ext cx="1221988" cy="1221988"/>
          </a:xfrm>
          <a:prstGeom prst="rect">
            <a:avLst/>
          </a:prstGeom>
        </p:spPr>
      </p:pic>
      <p:sp>
        <p:nvSpPr>
          <p:cNvPr id="11" name="TextBox 10">
            <a:extLst>
              <a:ext uri="{FF2B5EF4-FFF2-40B4-BE49-F238E27FC236}">
                <a16:creationId xmlns:a16="http://schemas.microsoft.com/office/drawing/2014/main" id="{6D118F9E-BE7C-4E41-BE5B-E03942E70FCB}"/>
              </a:ext>
            </a:extLst>
          </p:cNvPr>
          <p:cNvSpPr txBox="1"/>
          <p:nvPr/>
        </p:nvSpPr>
        <p:spPr>
          <a:xfrm>
            <a:off x="8210937" y="1941045"/>
            <a:ext cx="2556319" cy="878895"/>
          </a:xfrm>
          <a:prstGeom prst="rect">
            <a:avLst/>
          </a:prstGeom>
          <a:noFill/>
        </p:spPr>
        <p:txBody>
          <a:bodyPr wrap="square">
            <a:spAutoFit/>
          </a:bodyPr>
          <a:lstStyle/>
          <a:p>
            <a:pPr marR="0" lvl="0">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Module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b="1" dirty="0">
                <a:effectLst/>
                <a:latin typeface="Times New Roman" panose="02020603050405020304" pitchFamily="18" charset="0"/>
                <a:ea typeface="Calibri" panose="020F0502020204030204" pitchFamily="34" charset="0"/>
                <a:cs typeface="Times New Roman" panose="02020603050405020304" pitchFamily="18" charset="0"/>
              </a:rPr>
            </a:b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gương mặt và cảm xúc</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239B678-8287-429A-9E42-309610CA24D2}"/>
              </a:ext>
            </a:extLst>
          </p:cNvPr>
          <p:cNvSpPr txBox="1"/>
          <p:nvPr/>
        </p:nvSpPr>
        <p:spPr>
          <a:xfrm>
            <a:off x="2159855" y="1903734"/>
            <a:ext cx="3845420" cy="981487"/>
          </a:xfrm>
          <a:prstGeom prst="rect">
            <a:avLst/>
          </a:prstGeom>
          <a:noFill/>
        </p:spPr>
        <p:txBody>
          <a:bodyPr wrap="square">
            <a:spAutoFit/>
          </a:bodyPr>
          <a:lstStyle/>
          <a:p>
            <a:pPr marR="0" lvl="0">
              <a:lnSpc>
                <a:spcPct val="150000"/>
              </a:lnSpc>
              <a:spcBef>
                <a:spcPts val="0"/>
              </a:spcBef>
              <a:spcAft>
                <a:spcPts val="8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Server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quản</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b="1" dirty="0" err="1">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marR="0" lvl="0">
              <a:lnSpc>
                <a:spcPct val="150000"/>
              </a:lnSpc>
              <a:spcBef>
                <a:spcPts val="0"/>
              </a:spcBef>
              <a:spcAft>
                <a:spcPts val="800"/>
              </a:spcAft>
            </a:pPr>
            <a:r>
              <a:rPr lang="en-US" b="1" dirty="0">
                <a:latin typeface="Times New Roman" panose="02020603050405020304" pitchFamily="18" charset="0"/>
                <a:ea typeface="Calibri" panose="020F0502020204030204" pitchFamily="34" charset="0"/>
                <a:cs typeface="Times New Roman" panose="02020603050405020304" pitchFamily="18" charset="0"/>
              </a:rPr>
              <a:t>B</a:t>
            </a:r>
            <a:r>
              <a:rPr lang="vi-VN" b="1" dirty="0">
                <a:effectLst/>
                <a:latin typeface="Times New Roman" panose="02020603050405020304" pitchFamily="18" charset="0"/>
                <a:ea typeface="Calibri" panose="020F0502020204030204" pitchFamily="34" charset="0"/>
                <a:cs typeface="Times New Roman" panose="02020603050405020304" pitchFamily="18" charset="0"/>
              </a:rPr>
              <a:t>roker MQTT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FDB84B70-FA7C-475B-9E32-1B79F0CA8E9E}"/>
              </a:ext>
            </a:extLst>
          </p:cNvPr>
          <p:cNvSpPr txBox="1"/>
          <p:nvPr/>
        </p:nvSpPr>
        <p:spPr>
          <a:xfrm>
            <a:off x="8123852" y="4424135"/>
            <a:ext cx="2759202" cy="463397"/>
          </a:xfrm>
          <a:prstGeom prst="rect">
            <a:avLst/>
          </a:prstGeom>
          <a:noFill/>
        </p:spPr>
        <p:txBody>
          <a:bodyPr wrap="square">
            <a:spAutoFit/>
          </a:bodyPr>
          <a:lstStyle/>
          <a:p>
            <a:pPr marR="0" lvl="0">
              <a:lnSpc>
                <a:spcPct val="150000"/>
              </a:lnSpc>
              <a:spcBef>
                <a:spcPts val="0"/>
              </a:spcBef>
              <a:spcAft>
                <a:spcPts val="80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phía</a:t>
            </a: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 nhân viên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2B390918-8B59-4157-82BC-59C48F7AC4D3}"/>
              </a:ext>
            </a:extLst>
          </p:cNvPr>
          <p:cNvSpPr txBox="1"/>
          <p:nvPr/>
        </p:nvSpPr>
        <p:spPr>
          <a:xfrm>
            <a:off x="1921814" y="4357531"/>
            <a:ext cx="3834511" cy="463397"/>
          </a:xfrm>
          <a:prstGeom prst="rect">
            <a:avLst/>
          </a:prstGeom>
          <a:noFill/>
        </p:spPr>
        <p:txBody>
          <a:bodyPr wrap="square">
            <a:spAutoFit/>
          </a:bodyPr>
          <a:lstStyle/>
          <a:p>
            <a:pPr marR="0" lvl="0">
              <a:lnSpc>
                <a:spcPct val="150000"/>
              </a:lnSpc>
              <a:spcBef>
                <a:spcPts val="0"/>
              </a:spcBef>
              <a:spcAft>
                <a:spcPts val="800"/>
              </a:spcAft>
            </a:pP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di động phía khách hàng</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6819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0330EB06-DAA3-40E8-AAB1-799386C23274}"/>
              </a:ext>
            </a:extLst>
          </p:cNvPr>
          <p:cNvSpPr/>
          <p:nvPr/>
        </p:nvSpPr>
        <p:spPr>
          <a:xfrm>
            <a:off x="0" y="128709"/>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GIỚI THIỆU VỀ CÔNG NGHỆ</a:t>
            </a:r>
          </a:p>
        </p:txBody>
      </p:sp>
      <p:sp>
        <p:nvSpPr>
          <p:cNvPr id="6" name="Rectangle 5">
            <a:extLst>
              <a:ext uri="{FF2B5EF4-FFF2-40B4-BE49-F238E27FC236}">
                <a16:creationId xmlns:a16="http://schemas.microsoft.com/office/drawing/2014/main" id="{5BBF6139-2F79-4397-8254-6E6CCB3CDF73}"/>
              </a:ext>
            </a:extLst>
          </p:cNvPr>
          <p:cNvSpPr/>
          <p:nvPr/>
        </p:nvSpPr>
        <p:spPr>
          <a:xfrm>
            <a:off x="8238752" y="500601"/>
            <a:ext cx="2698124" cy="959476"/>
          </a:xfrm>
          <a:prstGeom prst="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a:t>RFID</a:t>
            </a:r>
          </a:p>
        </p:txBody>
      </p:sp>
      <p:sp>
        <p:nvSpPr>
          <p:cNvPr id="7" name="Rectangle 6">
            <a:extLst>
              <a:ext uri="{FF2B5EF4-FFF2-40B4-BE49-F238E27FC236}">
                <a16:creationId xmlns:a16="http://schemas.microsoft.com/office/drawing/2014/main" id="{BF86D4B1-6C99-45A1-A49C-A6BA572C4D99}"/>
              </a:ext>
            </a:extLst>
          </p:cNvPr>
          <p:cNvSpPr/>
          <p:nvPr/>
        </p:nvSpPr>
        <p:spPr>
          <a:xfrm>
            <a:off x="291543" y="1283277"/>
            <a:ext cx="6096000" cy="5062091"/>
          </a:xfrm>
          <a:prstGeom prst="rect">
            <a:avLst/>
          </a:prstGeom>
        </p:spPr>
        <p:txBody>
          <a:bodyPr>
            <a:spAutoFit/>
          </a:bodyPr>
          <a:lstStyle/>
          <a:p>
            <a:pPr indent="457200" algn="just">
              <a:lnSpc>
                <a:spcPct val="150000"/>
              </a:lnSpc>
              <a:spcAft>
                <a:spcPts val="800"/>
              </a:spcAft>
            </a:pPr>
            <a:r>
              <a:rPr lang="en-US" sz="4400" b="1">
                <a:latin typeface="Times New Roman" panose="02020603050405020304" pitchFamily="18" charset="0"/>
                <a:ea typeface="Calibri" panose="020F0502020204030204" pitchFamily="34" charset="0"/>
                <a:cs typeface="Times New Roman" panose="02020603050405020304" pitchFamily="18" charset="0"/>
              </a:rPr>
              <a:t>RFID</a:t>
            </a:r>
            <a:r>
              <a:rPr lang="en-US" sz="4400">
                <a:latin typeface="Times New Roman" panose="02020603050405020304" pitchFamily="18" charset="0"/>
                <a:ea typeface="Calibri" panose="020F0502020204030204" pitchFamily="34" charset="0"/>
                <a:cs typeface="Times New Roman" panose="02020603050405020304" pitchFamily="18" charset="0"/>
              </a:rPr>
              <a:t> là </a:t>
            </a:r>
            <a:r>
              <a:rPr lang="en-US" sz="4400" err="1">
                <a:latin typeface="Times New Roman" panose="02020603050405020304" pitchFamily="18" charset="0"/>
                <a:ea typeface="Calibri" panose="020F0502020204030204" pitchFamily="34" charset="0"/>
                <a:cs typeface="Times New Roman" panose="02020603050405020304" pitchFamily="18" charset="0"/>
              </a:rPr>
              <a:t>một</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công</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nghệ</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dùng</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kết</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nối</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sóng</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vô</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tuyến</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để</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tự</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động</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xác</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định</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và</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theo</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dõi</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các</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thẻ</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nhận</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dạng</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gắn</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vào</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vật</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err="1">
                <a:latin typeface="Times New Roman" panose="02020603050405020304" pitchFamily="18" charset="0"/>
                <a:ea typeface="Calibri" panose="020F0502020204030204" pitchFamily="34" charset="0"/>
                <a:cs typeface="Times New Roman" panose="02020603050405020304" pitchFamily="18" charset="0"/>
              </a:rPr>
              <a:t>thể</a:t>
            </a:r>
            <a:r>
              <a:rPr lang="en-US" sz="4400">
                <a:latin typeface="Times New Roman" panose="02020603050405020304" pitchFamily="18" charset="0"/>
                <a:ea typeface="Calibri" panose="020F0502020204030204" pitchFamily="34" charset="0"/>
                <a:cs typeface="Times New Roman" panose="02020603050405020304" pitchFamily="18" charset="0"/>
              </a:rPr>
              <a:t>. </a:t>
            </a:r>
            <a:endParaRPr lang="en-US" sz="3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41786020-E00B-40EC-B455-D880C1D76E33}"/>
              </a:ext>
            </a:extLst>
          </p:cNvPr>
          <p:cNvSpPr/>
          <p:nvPr/>
        </p:nvSpPr>
        <p:spPr>
          <a:xfrm>
            <a:off x="6930677" y="1859856"/>
            <a:ext cx="5121915" cy="954107"/>
          </a:xfrm>
          <a:prstGeom prst="rect">
            <a:avLst/>
          </a:prstGeom>
        </p:spPr>
        <p:txBody>
          <a:bodyPr wrap="none">
            <a:spAutoFit/>
          </a:bodyPr>
          <a:lstStyle/>
          <a:p>
            <a:pPr algn="ctr"/>
            <a:r>
              <a:rPr lang="en-US" sz="2800">
                <a:latin typeface="Times New Roman" panose="02020603050405020304" pitchFamily="18" charset="0"/>
                <a:ea typeface="Calibri" panose="020F0502020204030204" pitchFamily="34" charset="0"/>
              </a:rPr>
              <a:t>Radio Frequency Identification</a:t>
            </a:r>
          </a:p>
          <a:p>
            <a:pPr algn="ctr"/>
            <a:r>
              <a:rPr lang="en-US" sz="2800">
                <a:latin typeface="Times New Roman" panose="02020603050405020304" pitchFamily="18" charset="0"/>
              </a:rPr>
              <a:t>(</a:t>
            </a:r>
            <a:r>
              <a:rPr lang="en-US" sz="2800" b="1">
                <a:latin typeface="Times New Roman" panose="02020603050405020304" pitchFamily="18" charset="0"/>
                <a:ea typeface="Calibri" panose="020F0502020204030204" pitchFamily="34" charset="0"/>
                <a:cs typeface="Times New Roman" panose="02020603050405020304" pitchFamily="18" charset="0"/>
              </a:rPr>
              <a:t>nhận dạng qua tần số vô tuyến</a:t>
            </a:r>
            <a:r>
              <a:rPr lang="en-US" sz="2800">
                <a:latin typeface="Times New Roman" panose="02020603050405020304" pitchFamily="18" charset="0"/>
              </a:rPr>
              <a:t>)</a:t>
            </a:r>
            <a:endParaRPr lang="en-US" sz="2800"/>
          </a:p>
        </p:txBody>
      </p:sp>
      <p:pic>
        <p:nvPicPr>
          <p:cNvPr id="9" name="Picture 8" descr="Nguyên lý hoạt động của công nghệ RFID">
            <a:extLst>
              <a:ext uri="{FF2B5EF4-FFF2-40B4-BE49-F238E27FC236}">
                <a16:creationId xmlns:a16="http://schemas.microsoft.com/office/drawing/2014/main" id="{4122C5F9-A711-41EB-9AA4-16A85F588C1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07755" y="2988493"/>
            <a:ext cx="3905885" cy="2233295"/>
          </a:xfrm>
          <a:prstGeom prst="rect">
            <a:avLst/>
          </a:prstGeom>
          <a:noFill/>
          <a:ln>
            <a:noFill/>
          </a:ln>
        </p:spPr>
      </p:pic>
      <p:sp>
        <p:nvSpPr>
          <p:cNvPr id="10" name="Arrow: Pentagon 9">
            <a:extLst>
              <a:ext uri="{FF2B5EF4-FFF2-40B4-BE49-F238E27FC236}">
                <a16:creationId xmlns:a16="http://schemas.microsoft.com/office/drawing/2014/main" id="{76210A6F-CEBA-42C8-BFCF-688BAB86EE4D}"/>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Times New Roman" panose="02020603050405020304" pitchFamily="18" charset="0"/>
                <a:cs typeface="Times New Roman" panose="02020603050405020304" pitchFamily="18" charset="0"/>
              </a:rPr>
              <a:t>RFID (1/4)</a:t>
            </a:r>
            <a:endParaRPr lang="en-US">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83D2213B-58CB-448A-A899-6204D515F45A}"/>
              </a:ext>
            </a:extLst>
          </p:cNvPr>
          <p:cNvSpPr>
            <a:spLocks noGrp="1"/>
          </p:cNvSpPr>
          <p:nvPr>
            <p:ph type="sldNum" sz="quarter" idx="12"/>
          </p:nvPr>
        </p:nvSpPr>
        <p:spPr/>
        <p:txBody>
          <a:bodyPr/>
          <a:lstStyle/>
          <a:p>
            <a:fld id="{033ED8BB-0197-432D-94CB-A37C75AAC944}" type="slidenum">
              <a:rPr lang="en-US" smtClean="0"/>
              <a:t>13</a:t>
            </a:fld>
            <a:endParaRPr lang="en-US"/>
          </a:p>
        </p:txBody>
      </p:sp>
    </p:spTree>
    <p:extLst>
      <p:ext uri="{BB962C8B-B14F-4D97-AF65-F5344CB8AC3E}">
        <p14:creationId xmlns:p14="http://schemas.microsoft.com/office/powerpoint/2010/main" val="2299915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1908421-9262-4709-B2C2-6E2101BE45D8}"/>
              </a:ext>
            </a:extLst>
          </p:cNvPr>
          <p:cNvSpPr/>
          <p:nvPr/>
        </p:nvSpPr>
        <p:spPr>
          <a:xfrm>
            <a:off x="6449603" y="171593"/>
            <a:ext cx="5128504" cy="1611534"/>
          </a:xfrm>
          <a:prstGeom prst="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err="1"/>
              <a:t>Hệ</a:t>
            </a:r>
            <a:r>
              <a:rPr lang="en-US" sz="4400"/>
              <a:t> </a:t>
            </a:r>
            <a:r>
              <a:rPr lang="en-US" sz="4400" err="1"/>
              <a:t>thống</a:t>
            </a:r>
            <a:r>
              <a:rPr lang="en-US" sz="4400"/>
              <a:t> RFID</a:t>
            </a:r>
          </a:p>
        </p:txBody>
      </p:sp>
      <p:sp>
        <p:nvSpPr>
          <p:cNvPr id="8" name="Slide Number Placeholder 7">
            <a:extLst>
              <a:ext uri="{FF2B5EF4-FFF2-40B4-BE49-F238E27FC236}">
                <a16:creationId xmlns:a16="http://schemas.microsoft.com/office/drawing/2014/main" id="{7C8E7840-4834-42C1-AD1A-70FBDCC038F9}"/>
              </a:ext>
            </a:extLst>
          </p:cNvPr>
          <p:cNvSpPr>
            <a:spLocks noGrp="1"/>
          </p:cNvSpPr>
          <p:nvPr>
            <p:ph type="sldNum" sz="quarter" idx="12"/>
          </p:nvPr>
        </p:nvSpPr>
        <p:spPr/>
        <p:txBody>
          <a:bodyPr/>
          <a:lstStyle/>
          <a:p>
            <a:fld id="{033ED8BB-0197-432D-94CB-A37C75AAC944}" type="slidenum">
              <a:rPr lang="en-US" smtClean="0"/>
              <a:t>14</a:t>
            </a:fld>
            <a:endParaRPr lang="en-US"/>
          </a:p>
        </p:txBody>
      </p:sp>
      <p:sp>
        <p:nvSpPr>
          <p:cNvPr id="11" name="Rectangle 10">
            <a:extLst>
              <a:ext uri="{FF2B5EF4-FFF2-40B4-BE49-F238E27FC236}">
                <a16:creationId xmlns:a16="http://schemas.microsoft.com/office/drawing/2014/main" id="{0469D933-70C2-4DE9-BBD7-CBA4F17C1F7B}"/>
              </a:ext>
            </a:extLst>
          </p:cNvPr>
          <p:cNvSpPr/>
          <p:nvPr/>
        </p:nvSpPr>
        <p:spPr>
          <a:xfrm>
            <a:off x="5588884" y="2510030"/>
            <a:ext cx="6405372" cy="3357458"/>
          </a:xfrm>
          <a:prstGeom prst="rect">
            <a:avLst/>
          </a:prstGeom>
        </p:spPr>
        <p:txBody>
          <a:bodyPr wrap="square">
            <a:spAutoFit/>
          </a:bodyPr>
          <a:lstStyle/>
          <a:p>
            <a:pPr indent="457200" algn="just">
              <a:lnSpc>
                <a:spcPct val="150000"/>
              </a:lnSpc>
              <a:spcAft>
                <a:spcPts val="800"/>
              </a:spcAft>
            </a:pPr>
            <a:r>
              <a:rPr lang="en-US" sz="2800" b="1" err="1">
                <a:latin typeface="Times New Roman" panose="02020603050405020304" pitchFamily="18" charset="0"/>
                <a:ea typeface="Calibri" panose="020F0502020204030204" pitchFamily="34" charset="0"/>
                <a:cs typeface="Times New Roman" panose="02020603050405020304" pitchFamily="18" charset="0"/>
              </a:rPr>
              <a:t>Thiết</a:t>
            </a:r>
            <a:r>
              <a:rPr lang="en-US" sz="2800" b="1">
                <a:latin typeface="Times New Roman" panose="02020603050405020304" pitchFamily="18" charset="0"/>
                <a:ea typeface="Calibri" panose="020F0502020204030204" pitchFamily="34" charset="0"/>
                <a:cs typeface="Times New Roman" panose="02020603050405020304" pitchFamily="18" charset="0"/>
              </a:rPr>
              <a:t> </a:t>
            </a:r>
            <a:r>
              <a:rPr lang="en-US" sz="2800" b="1" err="1">
                <a:latin typeface="Times New Roman" panose="02020603050405020304" pitchFamily="18" charset="0"/>
                <a:ea typeface="Calibri" panose="020F0502020204030204" pitchFamily="34" charset="0"/>
                <a:cs typeface="Times New Roman" panose="02020603050405020304" pitchFamily="18" charset="0"/>
              </a:rPr>
              <a:t>bị</a:t>
            </a:r>
            <a:r>
              <a:rPr lang="en-US" sz="2800" b="1">
                <a:latin typeface="Times New Roman" panose="02020603050405020304" pitchFamily="18" charset="0"/>
                <a:ea typeface="Calibri" panose="020F0502020204030204" pitchFamily="34" charset="0"/>
                <a:cs typeface="Times New Roman" panose="02020603050405020304" pitchFamily="18" charset="0"/>
              </a:rPr>
              <a:t> đọc </a:t>
            </a:r>
            <a:r>
              <a:rPr lang="en-US" sz="2800">
                <a:latin typeface="Times New Roman" panose="02020603050405020304" pitchFamily="18" charset="0"/>
                <a:ea typeface="Calibri" panose="020F0502020204030204" pitchFamily="34" charset="0"/>
                <a:cs typeface="Times New Roman" panose="02020603050405020304" pitchFamily="18" charset="0"/>
              </a:rPr>
              <a:t>được </a:t>
            </a:r>
            <a:r>
              <a:rPr lang="en-US" sz="2800" err="1">
                <a:latin typeface="Times New Roman" panose="02020603050405020304" pitchFamily="18" charset="0"/>
                <a:ea typeface="Calibri" panose="020F0502020204030204" pitchFamily="34" charset="0"/>
                <a:cs typeface="Times New Roman" panose="02020603050405020304" pitchFamily="18" charset="0"/>
              </a:rPr>
              <a:t>gắn</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b="1">
                <a:latin typeface="Times New Roman" panose="02020603050405020304" pitchFamily="18" charset="0"/>
                <a:ea typeface="Calibri" panose="020F0502020204030204" pitchFamily="34" charset="0"/>
                <a:cs typeface="Times New Roman" panose="02020603050405020304" pitchFamily="18" charset="0"/>
              </a:rPr>
              <a:t>antenna</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phát</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sóng</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điện</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từ</a:t>
            </a:r>
            <a:r>
              <a:rPr lang="en-US" sz="2800">
                <a:latin typeface="Times New Roman" panose="02020603050405020304" pitchFamily="18" charset="0"/>
                <a:ea typeface="Calibri" panose="020F0502020204030204" pitchFamily="34" charset="0"/>
                <a:cs typeface="Times New Roman" panose="02020603050405020304" pitchFamily="18" charset="0"/>
              </a:rPr>
              <a:t>.</a:t>
            </a:r>
          </a:p>
          <a:p>
            <a:pPr indent="457200" algn="just">
              <a:lnSpc>
                <a:spcPct val="150000"/>
              </a:lnSpc>
              <a:spcAft>
                <a:spcPts val="800"/>
              </a:spcAft>
            </a:pPr>
            <a:r>
              <a:rPr lang="en-US" sz="2800" err="1">
                <a:latin typeface="Times New Roman" panose="02020603050405020304" pitchFamily="18" charset="0"/>
                <a:ea typeface="Calibri" panose="020F0502020204030204" pitchFamily="34" charset="0"/>
                <a:cs typeface="Times New Roman" panose="02020603050405020304" pitchFamily="18" charset="0"/>
              </a:rPr>
              <a:t>Thiết</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bị</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b="1" err="1">
                <a:latin typeface="Times New Roman" panose="02020603050405020304" pitchFamily="18" charset="0"/>
                <a:ea typeface="Calibri" panose="020F0502020204030204" pitchFamily="34" charset="0"/>
                <a:cs typeface="Times New Roman" panose="02020603050405020304" pitchFamily="18" charset="0"/>
              </a:rPr>
              <a:t>phát</a:t>
            </a:r>
            <a:r>
              <a:rPr lang="en-US" sz="2800" b="1">
                <a:latin typeface="Times New Roman" panose="02020603050405020304" pitchFamily="18" charset="0"/>
                <a:ea typeface="Calibri" panose="020F0502020204030204" pitchFamily="34" charset="0"/>
                <a:cs typeface="Times New Roman" panose="02020603050405020304" pitchFamily="18" charset="0"/>
              </a:rPr>
              <a:t> RFID </a:t>
            </a:r>
            <a:r>
              <a:rPr lang="en-US" sz="2800" err="1">
                <a:latin typeface="Times New Roman" panose="02020603050405020304" pitchFamily="18" charset="0"/>
                <a:ea typeface="Calibri" panose="020F0502020204030204" pitchFamily="34" charset="0"/>
                <a:cs typeface="Times New Roman" panose="02020603050405020304" pitchFamily="18" charset="0"/>
              </a:rPr>
              <a:t>sẽ</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được</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gắn</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với</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vật</a:t>
            </a:r>
            <a:r>
              <a:rPr lang="en-US" sz="2800">
                <a:latin typeface="Times New Roman" panose="02020603050405020304" pitchFamily="18" charset="0"/>
                <a:ea typeface="Calibri" panose="020F0502020204030204" pitchFamily="34" charset="0"/>
                <a:cs typeface="Times New Roman" panose="02020603050405020304" pitchFamily="18" charset="0"/>
              </a:rPr>
              <a:t> cần </a:t>
            </a:r>
            <a:r>
              <a:rPr lang="en-US" sz="2800" err="1">
                <a:latin typeface="Times New Roman" panose="02020603050405020304" pitchFamily="18" charset="0"/>
                <a:ea typeface="Calibri" panose="020F0502020204030204" pitchFamily="34" charset="0"/>
                <a:cs typeface="Times New Roman" panose="02020603050405020304" pitchFamily="18" charset="0"/>
              </a:rPr>
              <a:t>nhận</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dạng</a:t>
            </a:r>
            <a:r>
              <a:rPr lang="en-US" sz="2800">
                <a:latin typeface="Times New Roman" panose="02020603050405020304" pitchFamily="18" charset="0"/>
                <a:ea typeface="Calibri" panose="020F0502020204030204" pitchFamily="34" charset="0"/>
                <a:cs typeface="Times New Roman" panose="02020603050405020304" pitchFamily="18" charset="0"/>
              </a:rPr>
              <a:t>, chứa </a:t>
            </a:r>
            <a:r>
              <a:rPr lang="en-US" sz="2800" err="1">
                <a:latin typeface="Times New Roman" panose="02020603050405020304" pitchFamily="18" charset="0"/>
                <a:ea typeface="Calibri" panose="020F0502020204030204" pitchFamily="34" charset="0"/>
                <a:cs typeface="Times New Roman" panose="02020603050405020304" pitchFamily="18" charset="0"/>
              </a:rPr>
              <a:t>một</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mã</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số</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nhất</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định</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và</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không</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trùng</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nhau</a:t>
            </a:r>
            <a:r>
              <a:rPr lang="en-US" sz="2800">
                <a:latin typeface="Times New Roman" panose="02020603050405020304" pitchFamily="18" charset="0"/>
                <a:ea typeface="Calibri" panose="020F0502020204030204" pitchFamily="34" charset="0"/>
                <a:cs typeface="Times New Roman" panose="02020603050405020304" pitchFamily="18" charset="0"/>
              </a:rPr>
              <a:t>.</a:t>
            </a:r>
            <a:endParaRPr lang="en-US" sz="2000">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2" descr="Ấn Độ: Áp dụng công nghệ RFID thụ động cho thu phí cầu đường trên ...">
            <a:extLst>
              <a:ext uri="{FF2B5EF4-FFF2-40B4-BE49-F238E27FC236}">
                <a16:creationId xmlns:a16="http://schemas.microsoft.com/office/drawing/2014/main" id="{CFBFFAD8-3B14-47E3-8189-C03B50B35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44" y="1613647"/>
            <a:ext cx="4555792" cy="4921624"/>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Pentagon 12">
            <a:extLst>
              <a:ext uri="{FF2B5EF4-FFF2-40B4-BE49-F238E27FC236}">
                <a16:creationId xmlns:a16="http://schemas.microsoft.com/office/drawing/2014/main" id="{AEB71DCC-5B95-4DBD-A0EA-2F9FC3CE90CE}"/>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Times New Roman" panose="02020603050405020304" pitchFamily="18" charset="0"/>
                <a:cs typeface="Times New Roman" panose="02020603050405020304" pitchFamily="18" charset="0"/>
              </a:rPr>
              <a:t>RFID (2/4)</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6268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89A74F-39A1-4086-AE19-65B9F65DFEDE}"/>
              </a:ext>
            </a:extLst>
          </p:cNvPr>
          <p:cNvSpPr>
            <a:spLocks noGrp="1"/>
          </p:cNvSpPr>
          <p:nvPr>
            <p:ph type="sldNum" sz="quarter" idx="12"/>
          </p:nvPr>
        </p:nvSpPr>
        <p:spPr/>
        <p:txBody>
          <a:bodyPr/>
          <a:lstStyle/>
          <a:p>
            <a:fld id="{033ED8BB-0197-432D-94CB-A37C75AAC944}" type="slidenum">
              <a:rPr lang="en-US" smtClean="0"/>
              <a:t>15</a:t>
            </a:fld>
            <a:endParaRPr lang="en-US"/>
          </a:p>
        </p:txBody>
      </p:sp>
      <p:sp>
        <p:nvSpPr>
          <p:cNvPr id="5" name="Rectangle 4">
            <a:extLst>
              <a:ext uri="{FF2B5EF4-FFF2-40B4-BE49-F238E27FC236}">
                <a16:creationId xmlns:a16="http://schemas.microsoft.com/office/drawing/2014/main" id="{12FD2AAA-DF34-4A02-B609-6FB67F98DAD8}"/>
              </a:ext>
            </a:extLst>
          </p:cNvPr>
          <p:cNvSpPr/>
          <p:nvPr/>
        </p:nvSpPr>
        <p:spPr>
          <a:xfrm>
            <a:off x="7018987" y="160907"/>
            <a:ext cx="5048518" cy="1506907"/>
          </a:xfrm>
          <a:prstGeom prst="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err="1"/>
              <a:t>Đặc</a:t>
            </a:r>
            <a:r>
              <a:rPr lang="en-US" sz="4400"/>
              <a:t> </a:t>
            </a:r>
            <a:r>
              <a:rPr lang="en-US" sz="4400" err="1"/>
              <a:t>điểm</a:t>
            </a:r>
            <a:r>
              <a:rPr lang="en-US" sz="4400"/>
              <a:t> </a:t>
            </a:r>
            <a:r>
              <a:rPr lang="en-US" sz="4400" err="1"/>
              <a:t>hệ</a:t>
            </a:r>
            <a:r>
              <a:rPr lang="en-US" sz="4400"/>
              <a:t> </a:t>
            </a:r>
            <a:r>
              <a:rPr lang="en-US" sz="4400" err="1"/>
              <a:t>thống</a:t>
            </a:r>
            <a:r>
              <a:rPr lang="en-US" sz="4400"/>
              <a:t> RFID</a:t>
            </a:r>
          </a:p>
        </p:txBody>
      </p:sp>
      <p:sp>
        <p:nvSpPr>
          <p:cNvPr id="7" name="Rectangle 6">
            <a:extLst>
              <a:ext uri="{FF2B5EF4-FFF2-40B4-BE49-F238E27FC236}">
                <a16:creationId xmlns:a16="http://schemas.microsoft.com/office/drawing/2014/main" id="{40146AFB-E672-49BE-9F0F-786382A9014C}"/>
              </a:ext>
            </a:extLst>
          </p:cNvPr>
          <p:cNvSpPr/>
          <p:nvPr/>
        </p:nvSpPr>
        <p:spPr>
          <a:xfrm>
            <a:off x="124495" y="1597038"/>
            <a:ext cx="10320617" cy="4341125"/>
          </a:xfrm>
          <a:prstGeom prst="rect">
            <a:avLst/>
          </a:prstGeom>
        </p:spPr>
        <p:txBody>
          <a:bodyPr wrap="square">
            <a:spAutoFit/>
          </a:bodyPr>
          <a:lstStyle/>
          <a:p>
            <a:pPr>
              <a:lnSpc>
                <a:spcPct val="150000"/>
              </a:lnSpc>
              <a:spcAft>
                <a:spcPts val="800"/>
              </a:spcAft>
            </a:pPr>
            <a:r>
              <a:rPr lang="en-US" sz="4400">
                <a:latin typeface="Times New Roman" panose="02020603050405020304" pitchFamily="18" charset="0"/>
                <a:ea typeface="Calibri" panose="020F0502020204030204" pitchFamily="34" charset="0"/>
                <a:cs typeface="Times New Roman" panose="02020603050405020304" pitchFamily="18" charset="0"/>
              </a:rPr>
              <a:t>-Sử dụng thu </a:t>
            </a:r>
            <a:r>
              <a:rPr lang="en-US" sz="4400" err="1">
                <a:latin typeface="Times New Roman" panose="02020603050405020304" pitchFamily="18" charset="0"/>
                <a:ea typeface="Calibri" panose="020F0502020204030204" pitchFamily="34" charset="0"/>
                <a:cs typeface="Times New Roman" panose="02020603050405020304" pitchFamily="18" charset="0"/>
              </a:rPr>
              <a:t>phát</a:t>
            </a:r>
            <a:r>
              <a:rPr lang="en-US" sz="4400">
                <a:latin typeface="Times New Roman" panose="02020603050405020304" pitchFamily="18" charset="0"/>
                <a:ea typeface="Calibri" panose="020F0502020204030204" pitchFamily="34" charset="0"/>
                <a:cs typeface="Times New Roman" panose="02020603050405020304" pitchFamily="18" charset="0"/>
              </a:rPr>
              <a:t> </a:t>
            </a:r>
            <a:r>
              <a:rPr lang="en-US" sz="4400" b="1" err="1">
                <a:latin typeface="Times New Roman" panose="02020603050405020304" pitchFamily="18" charset="0"/>
                <a:ea typeface="Calibri" panose="020F0502020204030204" pitchFamily="34" charset="0"/>
                <a:cs typeface="Times New Roman" panose="02020603050405020304" pitchFamily="18" charset="0"/>
              </a:rPr>
              <a:t>sóng</a:t>
            </a:r>
            <a:r>
              <a:rPr lang="en-US" sz="4400" b="1">
                <a:latin typeface="Times New Roman" panose="02020603050405020304" pitchFamily="18" charset="0"/>
                <a:ea typeface="Calibri" panose="020F0502020204030204" pitchFamily="34" charset="0"/>
                <a:cs typeface="Times New Roman" panose="02020603050405020304" pitchFamily="18" charset="0"/>
              </a:rPr>
              <a:t> radio</a:t>
            </a:r>
            <a:endParaRPr lang="en-US" sz="440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4400">
                <a:latin typeface="Times New Roman" panose="02020603050405020304" pitchFamily="18" charset="0"/>
                <a:ea typeface="Calibri" panose="020F0502020204030204" pitchFamily="34" charset="0"/>
                <a:cs typeface="Times New Roman" panose="02020603050405020304" pitchFamily="18" charset="0"/>
              </a:rPr>
              <a:t>-Hoạt động từ </a:t>
            </a:r>
            <a:r>
              <a:rPr lang="en-US" sz="4400" b="1">
                <a:latin typeface="Times New Roman" panose="02020603050405020304" pitchFamily="18" charset="0"/>
                <a:ea typeface="Calibri" panose="020F0502020204030204" pitchFamily="34" charset="0"/>
                <a:cs typeface="Times New Roman" panose="02020603050405020304" pitchFamily="18" charset="0"/>
              </a:rPr>
              <a:t>125Khz </a:t>
            </a:r>
            <a:r>
              <a:rPr lang="en-US" sz="4400">
                <a:latin typeface="Times New Roman" panose="02020603050405020304" pitchFamily="18" charset="0"/>
                <a:ea typeface="Calibri" panose="020F0502020204030204" pitchFamily="34" charset="0"/>
                <a:cs typeface="Times New Roman" panose="02020603050405020304" pitchFamily="18" charset="0"/>
              </a:rPr>
              <a:t>đến</a:t>
            </a:r>
            <a:r>
              <a:rPr lang="en-US" sz="4400" b="1">
                <a:latin typeface="Times New Roman" panose="02020603050405020304" pitchFamily="18" charset="0"/>
                <a:ea typeface="Calibri" panose="020F0502020204030204" pitchFamily="34" charset="0"/>
                <a:cs typeface="Times New Roman" panose="02020603050405020304" pitchFamily="18" charset="0"/>
              </a:rPr>
              <a:t> 900Mhz </a:t>
            </a:r>
          </a:p>
          <a:p>
            <a:pPr>
              <a:lnSpc>
                <a:spcPct val="150000"/>
              </a:lnSpc>
              <a:spcAft>
                <a:spcPts val="800"/>
              </a:spcAft>
            </a:pPr>
            <a:r>
              <a:rPr lang="en-US" sz="4400">
                <a:latin typeface="Times New Roman" panose="02020603050405020304" pitchFamily="18" charset="0"/>
                <a:ea typeface="Calibri" panose="020F0502020204030204" pitchFamily="34" charset="0"/>
                <a:cs typeface="Times New Roman" panose="02020603050405020304" pitchFamily="18" charset="0"/>
              </a:rPr>
              <a:t>-</a:t>
            </a:r>
            <a:r>
              <a:rPr lang="en-US" sz="4400" b="1">
                <a:latin typeface="Times New Roman" panose="02020603050405020304" pitchFamily="18" charset="0"/>
                <a:ea typeface="Calibri" panose="020F0502020204030204" pitchFamily="34" charset="0"/>
                <a:cs typeface="Times New Roman" panose="02020603050405020304" pitchFamily="18" charset="0"/>
              </a:rPr>
              <a:t>Không cần tiếp </a:t>
            </a:r>
            <a:r>
              <a:rPr lang="en-US" sz="4400" b="1" err="1">
                <a:latin typeface="Times New Roman" panose="02020603050405020304" pitchFamily="18" charset="0"/>
                <a:ea typeface="Calibri" panose="020F0502020204030204" pitchFamily="34" charset="0"/>
                <a:cs typeface="Times New Roman" panose="02020603050405020304" pitchFamily="18" charset="0"/>
              </a:rPr>
              <a:t>xúc</a:t>
            </a:r>
            <a:r>
              <a:rPr lang="en-US" sz="4400" b="1">
                <a:latin typeface="Times New Roman" panose="02020603050405020304" pitchFamily="18" charset="0"/>
                <a:ea typeface="Calibri" panose="020F0502020204030204" pitchFamily="34" charset="0"/>
                <a:cs typeface="Times New Roman" panose="02020603050405020304" pitchFamily="18" charset="0"/>
              </a:rPr>
              <a:t> </a:t>
            </a:r>
            <a:r>
              <a:rPr lang="en-US" sz="4400" b="1" err="1">
                <a:latin typeface="Times New Roman" panose="02020603050405020304" pitchFamily="18" charset="0"/>
                <a:ea typeface="Calibri" panose="020F0502020204030204" pitchFamily="34" charset="0"/>
                <a:cs typeface="Times New Roman" panose="02020603050405020304" pitchFamily="18" charset="0"/>
              </a:rPr>
              <a:t>vật</a:t>
            </a:r>
            <a:r>
              <a:rPr lang="en-US" sz="4400" b="1">
                <a:latin typeface="Times New Roman" panose="02020603050405020304" pitchFamily="18" charset="0"/>
                <a:ea typeface="Calibri" panose="020F0502020204030204" pitchFamily="34" charset="0"/>
                <a:cs typeface="Times New Roman" panose="02020603050405020304" pitchFamily="18" charset="0"/>
              </a:rPr>
              <a:t> lý</a:t>
            </a:r>
            <a:r>
              <a:rPr lang="en-US" sz="4400">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spcAft>
                <a:spcPts val="800"/>
              </a:spcAft>
            </a:pPr>
            <a:r>
              <a:rPr lang="en-US" sz="4400">
                <a:latin typeface="Times New Roman" panose="02020603050405020304" pitchFamily="18" charset="0"/>
                <a:ea typeface="Calibri" panose="020F0502020204030204" pitchFamily="34" charset="0"/>
                <a:cs typeface="Times New Roman" panose="02020603050405020304" pitchFamily="18" charset="0"/>
              </a:rPr>
              <a:t>-Đọc thông tin </a:t>
            </a:r>
            <a:r>
              <a:rPr lang="en-US" sz="4400" b="1" err="1">
                <a:latin typeface="Times New Roman" panose="02020603050405020304" pitchFamily="18" charset="0"/>
                <a:ea typeface="Calibri" panose="020F0502020204030204" pitchFamily="34" charset="0"/>
                <a:cs typeface="Times New Roman" panose="02020603050405020304" pitchFamily="18" charset="0"/>
              </a:rPr>
              <a:t>xuyên</a:t>
            </a:r>
            <a:r>
              <a:rPr lang="en-US" sz="4400" b="1">
                <a:latin typeface="Times New Roman" panose="02020603050405020304" pitchFamily="18" charset="0"/>
                <a:ea typeface="Calibri" panose="020F0502020204030204" pitchFamily="34" charset="0"/>
                <a:cs typeface="Times New Roman" panose="02020603050405020304" pitchFamily="18" charset="0"/>
              </a:rPr>
              <a:t> qua </a:t>
            </a:r>
            <a:r>
              <a:rPr lang="en-US" sz="4400" b="1" err="1">
                <a:latin typeface="Times New Roman" panose="02020603050405020304" pitchFamily="18" charset="0"/>
                <a:ea typeface="Calibri" panose="020F0502020204030204" pitchFamily="34" charset="0"/>
                <a:cs typeface="Times New Roman" panose="02020603050405020304" pitchFamily="18" charset="0"/>
              </a:rPr>
              <a:t>các</a:t>
            </a:r>
            <a:r>
              <a:rPr lang="en-US" sz="4400" b="1">
                <a:latin typeface="Times New Roman" panose="02020603050405020304" pitchFamily="18" charset="0"/>
                <a:ea typeface="Calibri" panose="020F0502020204030204" pitchFamily="34" charset="0"/>
                <a:cs typeface="Times New Roman" panose="02020603050405020304" pitchFamily="18" charset="0"/>
              </a:rPr>
              <a:t> </a:t>
            </a:r>
            <a:r>
              <a:rPr lang="en-US" sz="4400" b="1" err="1">
                <a:latin typeface="Times New Roman" panose="02020603050405020304" pitchFamily="18" charset="0"/>
                <a:ea typeface="Calibri" panose="020F0502020204030204" pitchFamily="34" charset="0"/>
                <a:cs typeface="Times New Roman" panose="02020603050405020304" pitchFamily="18" charset="0"/>
              </a:rPr>
              <a:t>môi</a:t>
            </a:r>
            <a:r>
              <a:rPr lang="en-US" sz="4400" b="1">
                <a:latin typeface="Times New Roman" panose="02020603050405020304" pitchFamily="18" charset="0"/>
                <a:ea typeface="Calibri" panose="020F0502020204030204" pitchFamily="34" charset="0"/>
                <a:cs typeface="Times New Roman" panose="02020603050405020304" pitchFamily="18" charset="0"/>
              </a:rPr>
              <a:t> trường</a:t>
            </a:r>
            <a:endParaRPr lang="en-US" sz="44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Arrow: Pentagon 7">
            <a:extLst>
              <a:ext uri="{FF2B5EF4-FFF2-40B4-BE49-F238E27FC236}">
                <a16:creationId xmlns:a16="http://schemas.microsoft.com/office/drawing/2014/main" id="{8848D578-835C-4ED1-9ECB-53287EEA16A5}"/>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Times New Roman" panose="02020603050405020304" pitchFamily="18" charset="0"/>
                <a:cs typeface="Times New Roman" panose="02020603050405020304" pitchFamily="18" charset="0"/>
              </a:rPr>
              <a:t>RFID (3/4)</a:t>
            </a:r>
            <a:endParaRPr lang="en-US">
              <a:latin typeface="Times New Roman" panose="02020603050405020304" pitchFamily="18" charset="0"/>
              <a:cs typeface="Times New Roman" panose="02020603050405020304" pitchFamily="18" charset="0"/>
            </a:endParaRPr>
          </a:p>
        </p:txBody>
      </p:sp>
      <p:pic>
        <p:nvPicPr>
          <p:cNvPr id="4098" name="Picture 2" descr="Công nghệ mã vạch RFID là gì ? Công nghệ của tương lai">
            <a:extLst>
              <a:ext uri="{FF2B5EF4-FFF2-40B4-BE49-F238E27FC236}">
                <a16:creationId xmlns:a16="http://schemas.microsoft.com/office/drawing/2014/main" id="{229536DE-207A-4CDB-A8CF-AFC78F940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440" y="2126755"/>
            <a:ext cx="3140768" cy="314076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DBAD4413-3D66-481C-B9BD-0EA577D85C0C}"/>
              </a:ext>
            </a:extLst>
          </p:cNvPr>
          <p:cNvGrpSpPr/>
          <p:nvPr/>
        </p:nvGrpSpPr>
        <p:grpSpPr>
          <a:xfrm>
            <a:off x="6353407" y="3177921"/>
            <a:ext cx="1633320" cy="593640"/>
            <a:chOff x="6353407" y="3177921"/>
            <a:chExt cx="1633320" cy="593640"/>
          </a:xfrm>
        </p:grpSpPr>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FE784171-CC55-484D-B3D4-3957CE58751D}"/>
                    </a:ext>
                  </a:extLst>
                </p14:cNvPr>
                <p14:cNvContentPartPr/>
                <p14:nvPr/>
              </p14:nvContentPartPr>
              <p14:xfrm>
                <a:off x="6353407" y="3767601"/>
                <a:ext cx="2520" cy="3960"/>
              </p14:xfrm>
            </p:contentPart>
          </mc:Choice>
          <mc:Fallback xmlns="">
            <p:pic>
              <p:nvPicPr>
                <p:cNvPr id="17" name="Ink 16">
                  <a:extLst>
                    <a:ext uri="{FF2B5EF4-FFF2-40B4-BE49-F238E27FC236}">
                      <a16:creationId xmlns:a16="http://schemas.microsoft.com/office/drawing/2014/main" id="{FE784171-CC55-484D-B3D4-3957CE58751D}"/>
                    </a:ext>
                  </a:extLst>
                </p:cNvPr>
                <p:cNvPicPr/>
                <p:nvPr/>
              </p:nvPicPr>
              <p:blipFill>
                <a:blip r:embed="rId5"/>
                <a:stretch>
                  <a:fillRect/>
                </a:stretch>
              </p:blipFill>
              <p:spPr>
                <a:xfrm>
                  <a:off x="6344407" y="3758601"/>
                  <a:ext cx="201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a:extLst>
                    <a:ext uri="{FF2B5EF4-FFF2-40B4-BE49-F238E27FC236}">
                      <a16:creationId xmlns:a16="http://schemas.microsoft.com/office/drawing/2014/main" id="{E92AD8A0-BA40-4B94-BF26-D37C717B9AB8}"/>
                    </a:ext>
                  </a:extLst>
                </p14:cNvPr>
                <p14:cNvContentPartPr/>
                <p14:nvPr/>
              </p14:nvContentPartPr>
              <p14:xfrm>
                <a:off x="7984207" y="3177921"/>
                <a:ext cx="2520" cy="3960"/>
              </p14:xfrm>
            </p:contentPart>
          </mc:Choice>
          <mc:Fallback xmlns="">
            <p:pic>
              <p:nvPicPr>
                <p:cNvPr id="24" name="Ink 23">
                  <a:extLst>
                    <a:ext uri="{FF2B5EF4-FFF2-40B4-BE49-F238E27FC236}">
                      <a16:creationId xmlns:a16="http://schemas.microsoft.com/office/drawing/2014/main" id="{E92AD8A0-BA40-4B94-BF26-D37C717B9AB8}"/>
                    </a:ext>
                  </a:extLst>
                </p:cNvPr>
                <p:cNvPicPr/>
                <p:nvPr/>
              </p:nvPicPr>
              <p:blipFill>
                <a:blip r:embed="rId7"/>
                <a:stretch>
                  <a:fillRect/>
                </a:stretch>
              </p:blipFill>
              <p:spPr>
                <a:xfrm>
                  <a:off x="7975207" y="3168921"/>
                  <a:ext cx="20160" cy="21600"/>
                </a:xfrm>
                <a:prstGeom prst="rect">
                  <a:avLst/>
                </a:prstGeom>
              </p:spPr>
            </p:pic>
          </mc:Fallback>
        </mc:AlternateContent>
      </p:grpSp>
    </p:spTree>
    <p:extLst>
      <p:ext uri="{BB962C8B-B14F-4D97-AF65-F5344CB8AC3E}">
        <p14:creationId xmlns:p14="http://schemas.microsoft.com/office/powerpoint/2010/main" val="3582339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89A74F-39A1-4086-AE19-65B9F65DFEDE}"/>
              </a:ext>
            </a:extLst>
          </p:cNvPr>
          <p:cNvSpPr>
            <a:spLocks noGrp="1"/>
          </p:cNvSpPr>
          <p:nvPr>
            <p:ph type="sldNum" sz="quarter" idx="12"/>
          </p:nvPr>
        </p:nvSpPr>
        <p:spPr/>
        <p:txBody>
          <a:bodyPr/>
          <a:lstStyle/>
          <a:p>
            <a:fld id="{033ED8BB-0197-432D-94CB-A37C75AAC944}" type="slidenum">
              <a:rPr lang="en-US" smtClean="0"/>
              <a:t>16</a:t>
            </a:fld>
            <a:endParaRPr lang="en-US"/>
          </a:p>
        </p:txBody>
      </p:sp>
      <p:sp>
        <p:nvSpPr>
          <p:cNvPr id="5" name="Rectangle 4">
            <a:extLst>
              <a:ext uri="{FF2B5EF4-FFF2-40B4-BE49-F238E27FC236}">
                <a16:creationId xmlns:a16="http://schemas.microsoft.com/office/drawing/2014/main" id="{12FD2AAA-DF34-4A02-B609-6FB67F98DAD8}"/>
              </a:ext>
            </a:extLst>
          </p:cNvPr>
          <p:cNvSpPr/>
          <p:nvPr/>
        </p:nvSpPr>
        <p:spPr>
          <a:xfrm>
            <a:off x="8812628" y="210739"/>
            <a:ext cx="2498500" cy="854063"/>
          </a:xfrm>
          <a:prstGeom prst="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a:t>RFID tag</a:t>
            </a:r>
          </a:p>
        </p:txBody>
      </p:sp>
      <p:sp>
        <p:nvSpPr>
          <p:cNvPr id="3" name="Rectangle 2">
            <a:extLst>
              <a:ext uri="{FF2B5EF4-FFF2-40B4-BE49-F238E27FC236}">
                <a16:creationId xmlns:a16="http://schemas.microsoft.com/office/drawing/2014/main" id="{EC9780C7-BF62-46EB-BD90-40203C0D1A3B}"/>
              </a:ext>
            </a:extLst>
          </p:cNvPr>
          <p:cNvSpPr/>
          <p:nvPr/>
        </p:nvSpPr>
        <p:spPr>
          <a:xfrm>
            <a:off x="293893" y="1159787"/>
            <a:ext cx="7690523" cy="1569660"/>
          </a:xfrm>
          <a:prstGeom prst="rect">
            <a:avLst/>
          </a:prstGeom>
        </p:spPr>
        <p:txBody>
          <a:bodyPr wrap="square">
            <a:spAutoFit/>
          </a:bodyPr>
          <a:lstStyle/>
          <a:p>
            <a:r>
              <a:rPr lang="vi-VN" sz="3200"/>
              <a:t>Thẻ RFID, nhãn dán RFID gồm có 2 phần: </a:t>
            </a:r>
            <a:endParaRPr lang="en-US" sz="3200"/>
          </a:p>
          <a:p>
            <a:r>
              <a:rPr lang="en-US" sz="3200"/>
              <a:t>- </a:t>
            </a:r>
            <a:r>
              <a:rPr lang="vi-VN" sz="3200" b="1"/>
              <a:t>Chip lưu trữ</a:t>
            </a:r>
            <a:endParaRPr lang="en-US" sz="3200"/>
          </a:p>
          <a:p>
            <a:r>
              <a:rPr lang="en-US" sz="3200"/>
              <a:t>- </a:t>
            </a:r>
            <a:r>
              <a:rPr lang="en-US" sz="3200" b="1"/>
              <a:t>Ă</a:t>
            </a:r>
            <a:r>
              <a:rPr lang="vi-VN" sz="3200" b="1"/>
              <a:t>ng-ten</a:t>
            </a:r>
            <a:endParaRPr lang="en-US" sz="3200"/>
          </a:p>
        </p:txBody>
      </p:sp>
      <p:sp>
        <p:nvSpPr>
          <p:cNvPr id="8" name="Rectangle 7">
            <a:extLst>
              <a:ext uri="{FF2B5EF4-FFF2-40B4-BE49-F238E27FC236}">
                <a16:creationId xmlns:a16="http://schemas.microsoft.com/office/drawing/2014/main" id="{59B75187-D67D-4772-B94A-54D2E30EF18A}"/>
              </a:ext>
            </a:extLst>
          </p:cNvPr>
          <p:cNvSpPr/>
          <p:nvPr/>
        </p:nvSpPr>
        <p:spPr>
          <a:xfrm>
            <a:off x="179663" y="3799519"/>
            <a:ext cx="9478368" cy="2062103"/>
          </a:xfrm>
          <a:prstGeom prst="rect">
            <a:avLst/>
          </a:prstGeom>
        </p:spPr>
        <p:txBody>
          <a:bodyPr wrap="square">
            <a:spAutoFit/>
          </a:bodyPr>
          <a:lstStyle/>
          <a:p>
            <a:r>
              <a:rPr lang="vi-VN" sz="3200"/>
              <a:t>Thẻ RFID, nhãn dán RFID được chia làm 3 loại cơ bả</a:t>
            </a:r>
            <a:r>
              <a:rPr lang="en-US" sz="3200"/>
              <a:t>n</a:t>
            </a:r>
          </a:p>
          <a:p>
            <a:r>
              <a:rPr lang="en-US" sz="3200"/>
              <a:t>- </a:t>
            </a:r>
            <a:r>
              <a:rPr lang="en-US" sz="3200" b="1">
                <a:cs typeface="Times New Roman" panose="02020603050405020304" pitchFamily="18" charset="0"/>
              </a:rPr>
              <a:t>T</a:t>
            </a:r>
            <a:r>
              <a:rPr lang="vi-VN" sz="3200" b="1">
                <a:cs typeface="Times New Roman" panose="02020603050405020304" pitchFamily="18" charset="0"/>
              </a:rPr>
              <a:t>hẻ thụ động</a:t>
            </a:r>
            <a:r>
              <a:rPr lang="vi-VN" sz="3200">
                <a:cs typeface="Times New Roman" panose="02020603050405020304" pitchFamily="18" charset="0"/>
              </a:rPr>
              <a:t> (passive tag)</a:t>
            </a:r>
            <a:endParaRPr lang="en-US" sz="3200">
              <a:cs typeface="Times New Roman" panose="02020603050405020304" pitchFamily="18" charset="0"/>
            </a:endParaRPr>
          </a:p>
          <a:p>
            <a:r>
              <a:rPr lang="en-US" sz="3200">
                <a:cs typeface="Times New Roman" panose="02020603050405020304" pitchFamily="18" charset="0"/>
              </a:rPr>
              <a:t>- </a:t>
            </a:r>
            <a:r>
              <a:rPr lang="en-US" sz="3200" b="1">
                <a:cs typeface="Times New Roman" panose="02020603050405020304" pitchFamily="18" charset="0"/>
              </a:rPr>
              <a:t>T</a:t>
            </a:r>
            <a:r>
              <a:rPr lang="vi-VN" sz="3200" b="1">
                <a:cs typeface="Times New Roman" panose="02020603050405020304" pitchFamily="18" charset="0"/>
              </a:rPr>
              <a:t>hẻ bán thụ động </a:t>
            </a:r>
            <a:r>
              <a:rPr lang="vi-VN" sz="3200">
                <a:cs typeface="Times New Roman" panose="02020603050405020304" pitchFamily="18" charset="0"/>
              </a:rPr>
              <a:t>(</a:t>
            </a:r>
            <a:r>
              <a:rPr lang="vi-VN" sz="3200"/>
              <a:t>semi-active tag)</a:t>
            </a:r>
            <a:endParaRPr lang="en-US" sz="3200"/>
          </a:p>
          <a:p>
            <a:r>
              <a:rPr lang="en-US" sz="3200">
                <a:cs typeface="Times New Roman" panose="02020603050405020304" pitchFamily="18" charset="0"/>
              </a:rPr>
              <a:t>- </a:t>
            </a:r>
            <a:r>
              <a:rPr lang="en-US" sz="3200" b="1">
                <a:cs typeface="Times New Roman" panose="02020603050405020304" pitchFamily="18" charset="0"/>
              </a:rPr>
              <a:t>T</a:t>
            </a:r>
            <a:r>
              <a:rPr lang="vi-VN" sz="3200" b="1">
                <a:cs typeface="Times New Roman" panose="02020603050405020304" pitchFamily="18" charset="0"/>
              </a:rPr>
              <a:t>hẻ chủ động </a:t>
            </a:r>
            <a:r>
              <a:rPr lang="vi-VN" sz="3200">
                <a:cs typeface="Times New Roman" panose="02020603050405020304" pitchFamily="18" charset="0"/>
              </a:rPr>
              <a:t>(active tag)</a:t>
            </a:r>
            <a:endParaRPr lang="en-US" sz="3200">
              <a:cs typeface="Times New Roman" panose="02020603050405020304" pitchFamily="18" charset="0"/>
            </a:endParaRPr>
          </a:p>
        </p:txBody>
      </p:sp>
      <p:sp>
        <p:nvSpPr>
          <p:cNvPr id="9" name="TextBox 8">
            <a:extLst>
              <a:ext uri="{FF2B5EF4-FFF2-40B4-BE49-F238E27FC236}">
                <a16:creationId xmlns:a16="http://schemas.microsoft.com/office/drawing/2014/main" id="{421DF566-903E-4081-BF52-E523D71E8127}"/>
              </a:ext>
            </a:extLst>
          </p:cNvPr>
          <p:cNvSpPr txBox="1"/>
          <p:nvPr/>
        </p:nvSpPr>
        <p:spPr>
          <a:xfrm>
            <a:off x="9658031" y="3264032"/>
            <a:ext cx="1130694" cy="369332"/>
          </a:xfrm>
          <a:prstGeom prst="rect">
            <a:avLst/>
          </a:prstGeom>
          <a:noFill/>
        </p:spPr>
        <p:txBody>
          <a:bodyPr wrap="none" rtlCol="0">
            <a:spAutoFit/>
          </a:bodyPr>
          <a:lstStyle/>
          <a:p>
            <a:r>
              <a:rPr lang="en-US" err="1"/>
              <a:t>Thẻ</a:t>
            </a:r>
            <a:r>
              <a:rPr lang="en-US"/>
              <a:t> RFID</a:t>
            </a:r>
          </a:p>
        </p:txBody>
      </p:sp>
      <p:pic>
        <p:nvPicPr>
          <p:cNvPr id="9220" name="Picture 4" descr="Mua UHF RFID Tag,AZ9662 ISO18000-6C Long Range,Alien H3 73.5x21 ...">
            <a:extLst>
              <a:ext uri="{FF2B5EF4-FFF2-40B4-BE49-F238E27FC236}">
                <a16:creationId xmlns:a16="http://schemas.microsoft.com/office/drawing/2014/main" id="{E3CDE290-9282-460A-AFA8-E2453CF96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1922" y="3558904"/>
            <a:ext cx="2042911" cy="204291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D9B0D92-6EAB-4A68-AD7B-D1BB745CD44B}"/>
              </a:ext>
            </a:extLst>
          </p:cNvPr>
          <p:cNvSpPr txBox="1"/>
          <p:nvPr/>
        </p:nvSpPr>
        <p:spPr>
          <a:xfrm>
            <a:off x="9278104" y="5478027"/>
            <a:ext cx="1760418" cy="369332"/>
          </a:xfrm>
          <a:prstGeom prst="rect">
            <a:avLst/>
          </a:prstGeom>
          <a:noFill/>
        </p:spPr>
        <p:txBody>
          <a:bodyPr wrap="none" rtlCol="0">
            <a:spAutoFit/>
          </a:bodyPr>
          <a:lstStyle/>
          <a:p>
            <a:r>
              <a:rPr lang="en-US" err="1"/>
              <a:t>Nhãn</a:t>
            </a:r>
            <a:r>
              <a:rPr lang="en-US"/>
              <a:t> </a:t>
            </a:r>
            <a:r>
              <a:rPr lang="en-US" err="1"/>
              <a:t>dán</a:t>
            </a:r>
            <a:r>
              <a:rPr lang="en-US"/>
              <a:t> RFID</a:t>
            </a:r>
          </a:p>
        </p:txBody>
      </p:sp>
      <p:sp>
        <p:nvSpPr>
          <p:cNvPr id="13" name="Arrow: Pentagon 12">
            <a:extLst>
              <a:ext uri="{FF2B5EF4-FFF2-40B4-BE49-F238E27FC236}">
                <a16:creationId xmlns:a16="http://schemas.microsoft.com/office/drawing/2014/main" id="{F3225334-228D-4641-9C63-6F6073D27F88}"/>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Times New Roman" panose="02020603050405020304" pitchFamily="18" charset="0"/>
                <a:cs typeface="Times New Roman" panose="02020603050405020304" pitchFamily="18" charset="0"/>
              </a:rPr>
              <a:t>RFID (4/4)</a:t>
            </a:r>
            <a:endParaRPr lang="en-US">
              <a:latin typeface="Times New Roman" panose="02020603050405020304" pitchFamily="18" charset="0"/>
              <a:cs typeface="Times New Roman" panose="02020603050405020304" pitchFamily="18" charset="0"/>
            </a:endParaRPr>
          </a:p>
        </p:txBody>
      </p:sp>
      <p:pic>
        <p:nvPicPr>
          <p:cNvPr id="2" name="Picture 2" descr="Thẻ nhựa NFC RFID 13.56 MHz">
            <a:extLst>
              <a:ext uri="{FF2B5EF4-FFF2-40B4-BE49-F238E27FC236}">
                <a16:creationId xmlns:a16="http://schemas.microsoft.com/office/drawing/2014/main" id="{D51F701F-6EE3-4CD0-B927-EE0FEEE725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4377" y="1360105"/>
            <a:ext cx="2558002" cy="193899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086A87D-3616-4F28-8919-1B2D540DBCA6}"/>
              </a:ext>
            </a:extLst>
          </p:cNvPr>
          <p:cNvSpPr/>
          <p:nvPr/>
        </p:nvSpPr>
        <p:spPr>
          <a:xfrm>
            <a:off x="179663" y="4296274"/>
            <a:ext cx="5370990" cy="5681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8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3D50C8-0603-4F6C-BCD6-C191638A225A}"/>
              </a:ext>
            </a:extLst>
          </p:cNvPr>
          <p:cNvPicPr/>
          <p:nvPr/>
        </p:nvPicPr>
        <p:blipFill>
          <a:blip r:embed="rId3"/>
          <a:stretch>
            <a:fillRect/>
          </a:stretch>
        </p:blipFill>
        <p:spPr>
          <a:xfrm>
            <a:off x="0" y="1008043"/>
            <a:ext cx="11364686" cy="5641595"/>
          </a:xfrm>
          <a:prstGeom prst="rect">
            <a:avLst/>
          </a:prstGeom>
        </p:spPr>
      </p:pic>
      <p:pic>
        <p:nvPicPr>
          <p:cNvPr id="8" name="Picture 7">
            <a:extLst>
              <a:ext uri="{FF2B5EF4-FFF2-40B4-BE49-F238E27FC236}">
                <a16:creationId xmlns:a16="http://schemas.microsoft.com/office/drawing/2014/main" id="{A7B56C05-5493-404A-A532-086A536A1152}"/>
              </a:ext>
            </a:extLst>
          </p:cNvPr>
          <p:cNvPicPr/>
          <p:nvPr/>
        </p:nvPicPr>
        <p:blipFill>
          <a:blip r:embed="rId4"/>
          <a:stretch>
            <a:fillRect/>
          </a:stretch>
        </p:blipFill>
        <p:spPr>
          <a:xfrm>
            <a:off x="0" y="1062425"/>
            <a:ext cx="11415485" cy="5620804"/>
          </a:xfrm>
          <a:prstGeom prst="rect">
            <a:avLst/>
          </a:prstGeom>
        </p:spPr>
      </p:pic>
      <p:sp>
        <p:nvSpPr>
          <p:cNvPr id="10" name="Rectangle 9">
            <a:extLst>
              <a:ext uri="{FF2B5EF4-FFF2-40B4-BE49-F238E27FC236}">
                <a16:creationId xmlns:a16="http://schemas.microsoft.com/office/drawing/2014/main" id="{559E66D4-8033-47AD-9903-D52ECEF2A50E}"/>
              </a:ext>
            </a:extLst>
          </p:cNvPr>
          <p:cNvSpPr/>
          <p:nvPr/>
        </p:nvSpPr>
        <p:spPr>
          <a:xfrm>
            <a:off x="9375435" y="208362"/>
            <a:ext cx="2498500" cy="854063"/>
          </a:xfrm>
          <a:prstGeom prst="rect">
            <a:avLst/>
          </a:prstGeom>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a:t>RFID tag</a:t>
            </a:r>
          </a:p>
        </p:txBody>
      </p:sp>
      <p:sp>
        <p:nvSpPr>
          <p:cNvPr id="11" name="Arrow: Pentagon 10">
            <a:extLst>
              <a:ext uri="{FF2B5EF4-FFF2-40B4-BE49-F238E27FC236}">
                <a16:creationId xmlns:a16="http://schemas.microsoft.com/office/drawing/2014/main" id="{31387944-70F6-412E-AA8C-A22CE3CDA46A}"/>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atin typeface="Times New Roman" panose="02020603050405020304" pitchFamily="18" charset="0"/>
                <a:cs typeface="Times New Roman" panose="02020603050405020304" pitchFamily="18" charset="0"/>
              </a:rPr>
              <a:t>RFID (4/4)</a:t>
            </a:r>
            <a:endParaRPr lang="en-US">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F9C0AF82-B8AD-4C2D-8A2A-41EA3749038F}"/>
              </a:ext>
            </a:extLst>
          </p:cNvPr>
          <p:cNvSpPr>
            <a:spLocks noGrp="1"/>
          </p:cNvSpPr>
          <p:nvPr>
            <p:ph type="sldNum" sz="quarter" idx="12"/>
          </p:nvPr>
        </p:nvSpPr>
        <p:spPr/>
        <p:txBody>
          <a:bodyPr/>
          <a:lstStyle/>
          <a:p>
            <a:fld id="{033ED8BB-0197-432D-94CB-A37C75AAC944}" type="slidenum">
              <a:rPr lang="en-US" smtClean="0"/>
              <a:t>17</a:t>
            </a:fld>
            <a:endParaRPr lang="en-US"/>
          </a:p>
        </p:txBody>
      </p:sp>
    </p:spTree>
    <p:extLst>
      <p:ext uri="{BB962C8B-B14F-4D97-AF65-F5344CB8AC3E}">
        <p14:creationId xmlns:p14="http://schemas.microsoft.com/office/powerpoint/2010/main" val="26757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A02FF4-D2AE-41D6-BAFD-2EE99FFA4D2A}"/>
              </a:ext>
            </a:extLst>
          </p:cNvPr>
          <p:cNvSpPr>
            <a:spLocks noGrp="1"/>
          </p:cNvSpPr>
          <p:nvPr>
            <p:ph type="sldNum" sz="quarter" idx="12"/>
          </p:nvPr>
        </p:nvSpPr>
        <p:spPr/>
        <p:txBody>
          <a:bodyPr/>
          <a:lstStyle/>
          <a:p>
            <a:fld id="{033ED8BB-0197-432D-94CB-A37C75AAC944}" type="slidenum">
              <a:rPr lang="en-US" smtClean="0"/>
              <a:t>18</a:t>
            </a:fld>
            <a:endParaRPr lang="en-US"/>
          </a:p>
        </p:txBody>
      </p:sp>
      <p:sp>
        <p:nvSpPr>
          <p:cNvPr id="7" name="Arrow: Pentagon 6">
            <a:extLst>
              <a:ext uri="{FF2B5EF4-FFF2-40B4-BE49-F238E27FC236}">
                <a16:creationId xmlns:a16="http://schemas.microsoft.com/office/drawing/2014/main" id="{AEF75F64-46B6-4BE7-86EC-735AAE809F89}"/>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panose="02020603050405020304" pitchFamily="18" charset="0"/>
                <a:ea typeface="Calibri" panose="020F0502020204030204" pitchFamily="34" charset="0"/>
              </a:rPr>
              <a:t>MQTT</a:t>
            </a:r>
            <a:r>
              <a:rPr lang="en-US" sz="2800">
                <a:ea typeface="Calibri" panose="020F0502020204030204" pitchFamily="34" charset="0"/>
              </a:rPr>
              <a:t> </a:t>
            </a:r>
            <a:r>
              <a:rPr lang="en-US" sz="2800" b="1">
                <a:latin typeface="Times New Roman" panose="02020603050405020304" pitchFamily="18" charset="0"/>
                <a:cs typeface="Times New Roman" panose="02020603050405020304" pitchFamily="18" charset="0"/>
              </a:rPr>
              <a:t>(1/3)</a:t>
            </a:r>
            <a:endParaRPr lang="en-US" sz="1400" b="1">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7B94CF97-7DC5-4A1C-AB05-48F262B61E0A}"/>
              </a:ext>
            </a:extLst>
          </p:cNvPr>
          <p:cNvSpPr/>
          <p:nvPr/>
        </p:nvSpPr>
        <p:spPr>
          <a:xfrm>
            <a:off x="7643136" y="380484"/>
            <a:ext cx="3667992" cy="646331"/>
          </a:xfrm>
          <a:prstGeom prst="rect">
            <a:avLst/>
          </a:prstGeom>
          <a:ln w="38100">
            <a:solidFill>
              <a:schemeClr val="accent1"/>
            </a:solidFill>
          </a:ln>
        </p:spPr>
        <p:txBody>
          <a:bodyPr wrap="none">
            <a:spAutoFit/>
          </a:bodyPr>
          <a:lstStyle/>
          <a:p>
            <a:r>
              <a:rPr lang="en-US" sz="3600" b="1" err="1">
                <a:latin typeface="Times New Roman" panose="02020603050405020304" pitchFamily="18" charset="0"/>
                <a:ea typeface="Calibri" panose="020F0502020204030204" pitchFamily="34" charset="0"/>
              </a:rPr>
              <a:t>Giao</a:t>
            </a:r>
            <a:r>
              <a:rPr lang="en-US" sz="3600" b="1">
                <a:latin typeface="Times New Roman" panose="02020603050405020304" pitchFamily="18" charset="0"/>
                <a:ea typeface="Calibri" panose="020F0502020204030204" pitchFamily="34" charset="0"/>
              </a:rPr>
              <a:t> </a:t>
            </a:r>
            <a:r>
              <a:rPr lang="en-US" sz="3600" b="1" err="1">
                <a:latin typeface="Times New Roman" panose="02020603050405020304" pitchFamily="18" charset="0"/>
                <a:ea typeface="Calibri" panose="020F0502020204030204" pitchFamily="34" charset="0"/>
              </a:rPr>
              <a:t>thức</a:t>
            </a:r>
            <a:r>
              <a:rPr lang="en-US" sz="3600" b="1">
                <a:latin typeface="Times New Roman" panose="02020603050405020304" pitchFamily="18" charset="0"/>
                <a:ea typeface="Calibri" panose="020F0502020204030204" pitchFamily="34" charset="0"/>
              </a:rPr>
              <a:t> MQTT</a:t>
            </a:r>
            <a:endParaRPr lang="en-US" sz="3600"/>
          </a:p>
        </p:txBody>
      </p:sp>
      <p:sp>
        <p:nvSpPr>
          <p:cNvPr id="9" name="Rectangle 8">
            <a:extLst>
              <a:ext uri="{FF2B5EF4-FFF2-40B4-BE49-F238E27FC236}">
                <a16:creationId xmlns:a16="http://schemas.microsoft.com/office/drawing/2014/main" id="{25284679-7F27-4DED-82F7-3E3C1995CE57}"/>
              </a:ext>
            </a:extLst>
          </p:cNvPr>
          <p:cNvSpPr/>
          <p:nvPr/>
        </p:nvSpPr>
        <p:spPr>
          <a:xfrm>
            <a:off x="355395" y="1153538"/>
            <a:ext cx="6096000" cy="1953868"/>
          </a:xfrm>
          <a:prstGeom prst="rect">
            <a:avLst/>
          </a:prstGeom>
        </p:spPr>
        <p:txBody>
          <a:bodyPr>
            <a:spAutoFit/>
          </a:bodyPr>
          <a:lstStyle/>
          <a:p>
            <a:pPr>
              <a:lnSpc>
                <a:spcPct val="150000"/>
              </a:lnSpc>
            </a:pPr>
            <a:r>
              <a:rPr lang="en-US" sz="2800" spc="-5">
                <a:solidFill>
                  <a:srgbClr val="000000"/>
                </a:solidFill>
                <a:effectLst/>
                <a:latin typeface="Times New Roman" panose="02020603050405020304" pitchFamily="18" charset="0"/>
                <a:ea typeface="Times New Roman" panose="02020603050405020304" pitchFamily="18" charset="0"/>
              </a:rPr>
              <a:t>MQTT </a:t>
            </a:r>
            <a:r>
              <a:rPr lang="en-US" sz="2800" spc="-5" err="1">
                <a:solidFill>
                  <a:srgbClr val="000000"/>
                </a:solidFill>
                <a:effectLst/>
                <a:latin typeface="Times New Roman" panose="02020603050405020304" pitchFamily="18" charset="0"/>
                <a:ea typeface="Times New Roman" panose="02020603050405020304" pitchFamily="18" charset="0"/>
              </a:rPr>
              <a:t>là</a:t>
            </a:r>
            <a:r>
              <a:rPr lang="en-US" sz="2800" spc="-5">
                <a:solidFill>
                  <a:srgbClr val="000000"/>
                </a:solidFill>
                <a:effectLst/>
                <a:latin typeface="Times New Roman" panose="02020603050405020304" pitchFamily="18" charset="0"/>
                <a:ea typeface="Times New Roman" panose="02020603050405020304" pitchFamily="18" charset="0"/>
              </a:rPr>
              <a:t> </a:t>
            </a:r>
            <a:r>
              <a:rPr lang="en-US" sz="2800" spc="-5" err="1">
                <a:solidFill>
                  <a:srgbClr val="000000"/>
                </a:solidFill>
                <a:effectLst/>
                <a:latin typeface="Times New Roman" panose="02020603050405020304" pitchFamily="18" charset="0"/>
                <a:ea typeface="Times New Roman" panose="02020603050405020304" pitchFamily="18" charset="0"/>
              </a:rPr>
              <a:t>một</a:t>
            </a:r>
            <a:r>
              <a:rPr lang="en-US" sz="2800" spc="-5">
                <a:solidFill>
                  <a:srgbClr val="000000"/>
                </a:solidFill>
                <a:effectLst/>
                <a:latin typeface="Times New Roman" panose="02020603050405020304" pitchFamily="18" charset="0"/>
                <a:ea typeface="Times New Roman" panose="02020603050405020304" pitchFamily="18" charset="0"/>
              </a:rPr>
              <a:t> </a:t>
            </a:r>
            <a:r>
              <a:rPr lang="en-US" sz="2800" spc="-5" err="1">
                <a:solidFill>
                  <a:srgbClr val="000000"/>
                </a:solidFill>
                <a:effectLst/>
                <a:latin typeface="Times New Roman" panose="02020603050405020304" pitchFamily="18" charset="0"/>
                <a:ea typeface="Times New Roman" panose="02020603050405020304" pitchFamily="18" charset="0"/>
              </a:rPr>
              <a:t>giao</a:t>
            </a:r>
            <a:r>
              <a:rPr lang="en-US" sz="2800" spc="-5">
                <a:solidFill>
                  <a:srgbClr val="000000"/>
                </a:solidFill>
                <a:effectLst/>
                <a:latin typeface="Times New Roman" panose="02020603050405020304" pitchFamily="18" charset="0"/>
                <a:ea typeface="Times New Roman" panose="02020603050405020304" pitchFamily="18" charset="0"/>
              </a:rPr>
              <a:t> </a:t>
            </a:r>
            <a:r>
              <a:rPr lang="en-US" sz="2800" spc="-5" err="1">
                <a:solidFill>
                  <a:srgbClr val="000000"/>
                </a:solidFill>
                <a:effectLst/>
                <a:latin typeface="Times New Roman" panose="02020603050405020304" pitchFamily="18" charset="0"/>
                <a:ea typeface="Times New Roman" panose="02020603050405020304" pitchFamily="18" charset="0"/>
              </a:rPr>
              <a:t>th</a:t>
            </a:r>
            <a:r>
              <a:rPr lang="en-US" sz="2800" spc="-5" err="1">
                <a:solidFill>
                  <a:srgbClr val="000000"/>
                </a:solidFill>
                <a:latin typeface="Times New Roman" panose="02020603050405020304" pitchFamily="18" charset="0"/>
                <a:ea typeface="Times New Roman" panose="02020603050405020304" pitchFamily="18" charset="0"/>
              </a:rPr>
              <a:t>ức</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nhắn</a:t>
            </a:r>
            <a:r>
              <a:rPr lang="en-US" sz="2800" spc="-5">
                <a:solidFill>
                  <a:srgbClr val="000000"/>
                </a:solidFill>
                <a:latin typeface="Times New Roman" panose="02020603050405020304" pitchFamily="18" charset="0"/>
                <a:ea typeface="Times New Roman" panose="02020603050405020304" pitchFamily="18" charset="0"/>
              </a:rPr>
              <a:t> tin </a:t>
            </a:r>
            <a:r>
              <a:rPr lang="en-US" sz="2800" spc="-5" err="1">
                <a:solidFill>
                  <a:srgbClr val="000000"/>
                </a:solidFill>
                <a:latin typeface="Times New Roman" panose="02020603050405020304" pitchFamily="18" charset="0"/>
                <a:ea typeface="Times New Roman" panose="02020603050405020304" pitchFamily="18" charset="0"/>
              </a:rPr>
              <a:t>gọn</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nhẹ</a:t>
            </a:r>
            <a:r>
              <a:rPr lang="en-US" sz="2800" spc="-5">
                <a:solidFill>
                  <a:srgbClr val="000000"/>
                </a:solidFill>
                <a:latin typeface="Times New Roman" panose="02020603050405020304" pitchFamily="18" charset="0"/>
                <a:ea typeface="Times New Roman" panose="02020603050405020304" pitchFamily="18" charset="0"/>
              </a:rPr>
              <a:t> đ</a:t>
            </a:r>
            <a:r>
              <a:rPr lang="vi-VN" sz="2800" spc="-5">
                <a:solidFill>
                  <a:srgbClr val="000000"/>
                </a:solidFill>
                <a:latin typeface="Times New Roman" panose="02020603050405020304" pitchFamily="18" charset="0"/>
                <a:ea typeface="Times New Roman" panose="02020603050405020304" pitchFamily="18" charset="0"/>
              </a:rPr>
              <a:t>ư</a:t>
            </a:r>
            <a:r>
              <a:rPr lang="en-US" sz="2800" spc="-5" err="1">
                <a:solidFill>
                  <a:srgbClr val="000000"/>
                </a:solidFill>
                <a:latin typeface="Times New Roman" panose="02020603050405020304" pitchFamily="18" charset="0"/>
                <a:ea typeface="Times New Roman" panose="02020603050405020304" pitchFamily="18" charset="0"/>
              </a:rPr>
              <a:t>ợc</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thiết</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kế</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để</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liên</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lạc</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nhẹ</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giữa</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các</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thiết</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bị</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và</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hệ</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thống</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máy</a:t>
            </a:r>
            <a:r>
              <a:rPr lang="en-US" sz="2800" spc="-5">
                <a:solidFill>
                  <a:srgbClr val="000000"/>
                </a:solidFill>
                <a:latin typeface="Times New Roman" panose="02020603050405020304" pitchFamily="18" charset="0"/>
                <a:ea typeface="Times New Roman" panose="02020603050405020304" pitchFamily="18" charset="0"/>
              </a:rPr>
              <a:t> </a:t>
            </a:r>
            <a:r>
              <a:rPr lang="en-US" sz="2800" spc="-5" err="1">
                <a:solidFill>
                  <a:srgbClr val="000000"/>
                </a:solidFill>
                <a:latin typeface="Times New Roman" panose="02020603050405020304" pitchFamily="18" charset="0"/>
                <a:ea typeface="Times New Roman" panose="02020603050405020304" pitchFamily="18" charset="0"/>
              </a:rPr>
              <a:t>tính</a:t>
            </a:r>
            <a:r>
              <a:rPr lang="en-US" sz="2800" spc="-5">
                <a:solidFill>
                  <a:srgbClr val="000000"/>
                </a:solidFill>
                <a:latin typeface="Times New Roman" panose="02020603050405020304" pitchFamily="18" charset="0"/>
                <a:ea typeface="Times New Roman" panose="02020603050405020304" pitchFamily="18" charset="0"/>
              </a:rPr>
              <a:t>. </a:t>
            </a:r>
            <a:endParaRPr lang="en-US" sz="2800" spc="-5">
              <a:solidFill>
                <a:srgbClr val="000000"/>
              </a:solidFill>
              <a:effectLst/>
              <a:latin typeface="Times New Roman" panose="02020603050405020304" pitchFamily="18" charset="0"/>
              <a:ea typeface="Times New Roman" panose="02020603050405020304" pitchFamily="18" charset="0"/>
            </a:endParaRPr>
          </a:p>
        </p:txBody>
      </p:sp>
      <p:pic>
        <p:nvPicPr>
          <p:cNvPr id="1026" name="Picture 2" descr="Giới thiệu giao thức MQTT - Điện tử A đến Z">
            <a:extLst>
              <a:ext uri="{FF2B5EF4-FFF2-40B4-BE49-F238E27FC236}">
                <a16:creationId xmlns:a16="http://schemas.microsoft.com/office/drawing/2014/main" id="{21381F2E-F11E-4D10-B7BB-F258E371E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395" y="1480997"/>
            <a:ext cx="5604414" cy="38960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B50276B-AF90-4AA7-830A-8F14F2934C2E}"/>
              </a:ext>
            </a:extLst>
          </p:cNvPr>
          <p:cNvSpPr/>
          <p:nvPr/>
        </p:nvSpPr>
        <p:spPr>
          <a:xfrm>
            <a:off x="304595" y="3324203"/>
            <a:ext cx="6096000" cy="3246530"/>
          </a:xfrm>
          <a:prstGeom prst="rect">
            <a:avLst/>
          </a:prstGeom>
        </p:spPr>
        <p:txBody>
          <a:bodyPr>
            <a:spAutoFit/>
          </a:bodyPr>
          <a:lstStyle/>
          <a:p>
            <a:pPr algn="just">
              <a:lnSpc>
                <a:spcPct val="150000"/>
              </a:lnSpc>
            </a:pPr>
            <a:r>
              <a:rPr lang="en-US" sz="2800" spc="-5">
                <a:solidFill>
                  <a:srgbClr val="000000"/>
                </a:solidFill>
                <a:latin typeface="Times New Roman" panose="02020603050405020304" pitchFamily="18" charset="0"/>
                <a:ea typeface="Times New Roman" panose="02020603050405020304" pitchFamily="18" charset="0"/>
              </a:rPr>
              <a:t>- Mô hình </a:t>
            </a:r>
            <a:r>
              <a:rPr lang="en-US" sz="2800" b="1" spc="-5">
                <a:solidFill>
                  <a:srgbClr val="000000"/>
                </a:solidFill>
                <a:latin typeface="Times New Roman" panose="02020603050405020304" pitchFamily="18" charset="0"/>
                <a:ea typeface="Times New Roman" panose="02020603050405020304" pitchFamily="18" charset="0"/>
              </a:rPr>
              <a:t>publish/subscribe</a:t>
            </a:r>
            <a:r>
              <a:rPr lang="en-US" sz="2800" spc="-5">
                <a:solidFill>
                  <a:srgbClr val="000000"/>
                </a:solidFill>
                <a:latin typeface="Times New Roman" panose="02020603050405020304" pitchFamily="18" charset="0"/>
                <a:ea typeface="Times New Roman" panose="02020603050405020304" pitchFamily="18" charset="0"/>
              </a:rPr>
              <a:t> </a:t>
            </a:r>
          </a:p>
          <a:p>
            <a:pPr algn="just">
              <a:lnSpc>
                <a:spcPct val="150000"/>
              </a:lnSpc>
            </a:pPr>
            <a:r>
              <a:rPr lang="en-US" sz="2800" spc="-5">
                <a:solidFill>
                  <a:srgbClr val="000000"/>
                </a:solidFill>
                <a:latin typeface="Times New Roman" panose="02020603050405020304" pitchFamily="18" charset="0"/>
                <a:ea typeface="Times New Roman" panose="02020603050405020304" pitchFamily="18" charset="0"/>
              </a:rPr>
              <a:t>- Sử dụng băng </a:t>
            </a:r>
            <a:r>
              <a:rPr lang="en-US" sz="2800" b="1" spc="-5">
                <a:solidFill>
                  <a:srgbClr val="000000"/>
                </a:solidFill>
                <a:latin typeface="Times New Roman" panose="02020603050405020304" pitchFamily="18" charset="0"/>
                <a:ea typeface="Times New Roman" panose="02020603050405020304" pitchFamily="18" charset="0"/>
              </a:rPr>
              <a:t>thông thấp, độ tin cậy cao </a:t>
            </a:r>
            <a:endParaRPr lang="en-US" sz="2800" spc="-5">
              <a:solidFill>
                <a:srgbClr val="000000"/>
              </a:solidFill>
              <a:latin typeface="Times New Roman" panose="02020603050405020304" pitchFamily="18" charset="0"/>
              <a:ea typeface="Times New Roman" panose="02020603050405020304" pitchFamily="18" charset="0"/>
            </a:endParaRPr>
          </a:p>
          <a:p>
            <a:pPr algn="just">
              <a:lnSpc>
                <a:spcPct val="150000"/>
              </a:lnSpc>
            </a:pPr>
            <a:r>
              <a:rPr lang="en-US" sz="2800" spc="-5">
                <a:solidFill>
                  <a:srgbClr val="000000"/>
                </a:solidFill>
                <a:latin typeface="Times New Roman" panose="02020603050405020304" pitchFamily="18" charset="0"/>
                <a:ea typeface="Times New Roman" panose="02020603050405020304" pitchFamily="18" charset="0"/>
              </a:rPr>
              <a:t>- Có khả năng hoạt động trong điều </a:t>
            </a:r>
            <a:r>
              <a:rPr lang="en-US" sz="2800" b="1" spc="-5">
                <a:solidFill>
                  <a:srgbClr val="000000"/>
                </a:solidFill>
                <a:latin typeface="Times New Roman" panose="02020603050405020304" pitchFamily="18" charset="0"/>
                <a:ea typeface="Times New Roman" panose="02020603050405020304" pitchFamily="18" charset="0"/>
              </a:rPr>
              <a:t>kiện đường truyền không ổn định.</a:t>
            </a:r>
          </a:p>
        </p:txBody>
      </p:sp>
    </p:spTree>
    <p:extLst>
      <p:ext uri="{BB962C8B-B14F-4D97-AF65-F5344CB8AC3E}">
        <p14:creationId xmlns:p14="http://schemas.microsoft.com/office/powerpoint/2010/main" val="24053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756DAB0-B07C-446E-8EE8-3F76FF108828}"/>
              </a:ext>
            </a:extLst>
          </p:cNvPr>
          <p:cNvSpPr>
            <a:spLocks noGrp="1"/>
          </p:cNvSpPr>
          <p:nvPr>
            <p:ph type="sldNum" sz="quarter" idx="12"/>
          </p:nvPr>
        </p:nvSpPr>
        <p:spPr/>
        <p:txBody>
          <a:bodyPr/>
          <a:lstStyle/>
          <a:p>
            <a:fld id="{033ED8BB-0197-432D-94CB-A37C75AAC944}" type="slidenum">
              <a:rPr lang="en-US" smtClean="0"/>
              <a:t>19</a:t>
            </a:fld>
            <a:endParaRPr lang="en-US"/>
          </a:p>
        </p:txBody>
      </p:sp>
      <p:sp>
        <p:nvSpPr>
          <p:cNvPr id="5" name="Arrow: Pentagon 4">
            <a:extLst>
              <a:ext uri="{FF2B5EF4-FFF2-40B4-BE49-F238E27FC236}">
                <a16:creationId xmlns:a16="http://schemas.microsoft.com/office/drawing/2014/main" id="{0A785F49-3AA7-4955-970A-54B1D18C9C0E}"/>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panose="02020603050405020304" pitchFamily="18" charset="0"/>
                <a:ea typeface="Calibri" panose="020F0502020204030204" pitchFamily="34" charset="0"/>
              </a:rPr>
              <a:t>MQTT</a:t>
            </a:r>
            <a:r>
              <a:rPr lang="en-US" sz="2800">
                <a:ea typeface="Calibri" panose="020F0502020204030204" pitchFamily="34" charset="0"/>
              </a:rPr>
              <a:t> </a:t>
            </a:r>
            <a:r>
              <a:rPr lang="en-US" sz="2800" b="1">
                <a:latin typeface="Times New Roman" panose="02020603050405020304" pitchFamily="18" charset="0"/>
                <a:cs typeface="Times New Roman" panose="02020603050405020304" pitchFamily="18" charset="0"/>
              </a:rPr>
              <a:t>(2/3)</a:t>
            </a:r>
            <a:endParaRPr lang="en-US" sz="1400" b="1">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9566943D-4908-483F-8A21-E28698669D2D}"/>
              </a:ext>
            </a:extLst>
          </p:cNvPr>
          <p:cNvSpPr/>
          <p:nvPr/>
        </p:nvSpPr>
        <p:spPr>
          <a:xfrm>
            <a:off x="7122436" y="466022"/>
            <a:ext cx="4573688" cy="707886"/>
          </a:xfrm>
          <a:prstGeom prst="rect">
            <a:avLst/>
          </a:prstGeom>
          <a:ln w="38100">
            <a:solidFill>
              <a:schemeClr val="accent1"/>
            </a:solidFill>
          </a:ln>
        </p:spPr>
        <p:txBody>
          <a:bodyPr wrap="none">
            <a:spAutoFit/>
          </a:bodyPr>
          <a:lstStyle/>
          <a:p>
            <a:r>
              <a:rPr lang="en-US" sz="4000" b="1" err="1">
                <a:latin typeface="Times New Roman" panose="02020603050405020304" pitchFamily="18" charset="0"/>
                <a:cs typeface="Times New Roman" panose="02020603050405020304" pitchFamily="18" charset="0"/>
              </a:rPr>
              <a:t>Thành</a:t>
            </a:r>
            <a:r>
              <a:rPr lang="en-US" sz="4000" b="1">
                <a:latin typeface="Times New Roman" panose="02020603050405020304" pitchFamily="18" charset="0"/>
                <a:cs typeface="Times New Roman" panose="02020603050405020304" pitchFamily="18" charset="0"/>
              </a:rPr>
              <a:t> </a:t>
            </a:r>
            <a:r>
              <a:rPr lang="en-US" sz="4000" b="1" err="1">
                <a:latin typeface="Times New Roman" panose="02020603050405020304" pitchFamily="18" charset="0"/>
                <a:cs typeface="Times New Roman" panose="02020603050405020304" pitchFamily="18" charset="0"/>
              </a:rPr>
              <a:t>phần</a:t>
            </a:r>
            <a:r>
              <a:rPr lang="en-US" sz="4000" b="1">
                <a:latin typeface="Times New Roman" panose="02020603050405020304" pitchFamily="18" charset="0"/>
                <a:cs typeface="Times New Roman" panose="02020603050405020304" pitchFamily="18" charset="0"/>
              </a:rPr>
              <a:t> MQTT</a:t>
            </a:r>
            <a:endParaRPr lang="en-US" sz="660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11E6B6D-E9CA-422B-9E59-144E69A09EC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35404" y="2495550"/>
            <a:ext cx="5943600" cy="1866900"/>
          </a:xfrm>
          <a:prstGeom prst="rect">
            <a:avLst/>
          </a:prstGeom>
          <a:noFill/>
          <a:ln>
            <a:noFill/>
          </a:ln>
        </p:spPr>
      </p:pic>
      <p:sp>
        <p:nvSpPr>
          <p:cNvPr id="8" name="Rectangle 7">
            <a:extLst>
              <a:ext uri="{FF2B5EF4-FFF2-40B4-BE49-F238E27FC236}">
                <a16:creationId xmlns:a16="http://schemas.microsoft.com/office/drawing/2014/main" id="{E95201C7-EDCA-4973-9092-2A920ACB0C17}"/>
              </a:ext>
            </a:extLst>
          </p:cNvPr>
          <p:cNvSpPr/>
          <p:nvPr/>
        </p:nvSpPr>
        <p:spPr>
          <a:xfrm>
            <a:off x="1112425" y="1815750"/>
            <a:ext cx="6010011" cy="3323987"/>
          </a:xfrm>
          <a:prstGeom prst="rect">
            <a:avLst/>
          </a:prstGeom>
        </p:spPr>
        <p:txBody>
          <a:bodyPr wrap="square">
            <a:spAutoFit/>
          </a:bodyPr>
          <a:lstStyle/>
          <a:p>
            <a:pPr algn="just">
              <a:lnSpc>
                <a:spcPct val="150000"/>
              </a:lnSpc>
            </a:pP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MQTT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gồm</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có</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các</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thành</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phần</a:t>
            </a:r>
            <a:r>
              <a:rPr lang="en-US" sz="2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r>
              <a:rPr lang="en-US" sz="2800" b="1" dirty="0">
                <a:latin typeface="Times New Roman" panose="02020603050405020304" pitchFamily="18" charset="0"/>
                <a:cs typeface="Times New Roman" panose="02020603050405020304" pitchFamily="18" charset="0"/>
              </a:rPr>
              <a:t>Client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Khách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a:t>
            </a:r>
          </a:p>
          <a:p>
            <a:r>
              <a:rPr lang="en-US" sz="2800" b="1" dirty="0">
                <a:latin typeface="Times New Roman" panose="02020603050405020304" pitchFamily="18" charset="0"/>
                <a:cs typeface="Times New Roman" panose="02020603050405020304" pitchFamily="18" charset="0"/>
              </a:rPr>
              <a:t>Broker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giới</a:t>
            </a:r>
            <a:r>
              <a:rPr lang="en-US" sz="2800" dirty="0">
                <a:latin typeface="Times New Roman" panose="02020603050405020304" pitchFamily="18" charset="0"/>
                <a:cs typeface="Times New Roman" panose="02020603050405020304" pitchFamily="18" charset="0"/>
              </a:rPr>
              <a:t>)</a:t>
            </a:r>
          </a:p>
          <a:p>
            <a:r>
              <a:rPr lang="en-US" sz="2800" b="1" dirty="0">
                <a:latin typeface="Times New Roman" panose="02020603050405020304" pitchFamily="18" charset="0"/>
                <a:cs typeface="Times New Roman" panose="02020603050405020304" pitchFamily="18" charset="0"/>
              </a:rPr>
              <a:t>Topic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Chủ</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đề</a:t>
            </a:r>
            <a:r>
              <a:rPr lang="en-US" sz="2800" dirty="0">
                <a:latin typeface="Times New Roman" panose="02020603050405020304" pitchFamily="18" charset="0"/>
                <a:cs typeface="Times New Roman" panose="02020603050405020304" pitchFamily="18" charset="0"/>
              </a:rPr>
              <a:t>)</a:t>
            </a:r>
          </a:p>
          <a:p>
            <a:r>
              <a:rPr lang="en-US" sz="2800" b="1" dirty="0">
                <a:latin typeface="Times New Roman" panose="02020603050405020304" pitchFamily="18" charset="0"/>
                <a:cs typeface="Times New Roman" panose="02020603050405020304" pitchFamily="18" charset="0"/>
              </a:rPr>
              <a:t>Message</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báo</a:t>
            </a:r>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Publish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Xuất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 </a:t>
            </a:r>
          </a:p>
          <a:p>
            <a:r>
              <a:rPr lang="en-US" sz="2800" b="1" dirty="0">
                <a:latin typeface="Times New Roman" panose="02020603050405020304" pitchFamily="18" charset="0"/>
                <a:cs typeface="Times New Roman" panose="02020603050405020304" pitchFamily="18" charset="0"/>
              </a:rPr>
              <a:t>Subscribe</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ký</a:t>
            </a:r>
            <a:r>
              <a:rPr lang="en-US" sz="2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23085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a:extLst>
              <a:ext uri="{FF2B5EF4-FFF2-40B4-BE49-F238E27FC236}">
                <a16:creationId xmlns:a16="http://schemas.microsoft.com/office/drawing/2014/main" id="{FF84234F-5982-4F2F-A248-99711234DA3F}"/>
              </a:ext>
            </a:extLst>
          </p:cNvPr>
          <p:cNvSpPr/>
          <p:nvPr/>
        </p:nvSpPr>
        <p:spPr>
          <a:xfrm>
            <a:off x="0" y="1075439"/>
            <a:ext cx="6922008"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TÍNH CẤP THIẾT XÂY DỰNG ĐỀ TÀI</a:t>
            </a:r>
          </a:p>
        </p:txBody>
      </p:sp>
      <p:sp>
        <p:nvSpPr>
          <p:cNvPr id="6" name="Arrow: Pentagon 5">
            <a:extLst>
              <a:ext uri="{FF2B5EF4-FFF2-40B4-BE49-F238E27FC236}">
                <a16:creationId xmlns:a16="http://schemas.microsoft.com/office/drawing/2014/main" id="{63C1BEB0-7737-4CF4-ADFB-C56EB3EEEC26}"/>
              </a:ext>
            </a:extLst>
          </p:cNvPr>
          <p:cNvSpPr/>
          <p:nvPr/>
        </p:nvSpPr>
        <p:spPr>
          <a:xfrm>
            <a:off x="0" y="2429109"/>
            <a:ext cx="6922008"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GIỚI THIỆU VỀ CÔNG NGHỆ</a:t>
            </a:r>
          </a:p>
        </p:txBody>
      </p:sp>
      <p:sp>
        <p:nvSpPr>
          <p:cNvPr id="7" name="Arrow: Pentagon 6">
            <a:extLst>
              <a:ext uri="{FF2B5EF4-FFF2-40B4-BE49-F238E27FC236}">
                <a16:creationId xmlns:a16="http://schemas.microsoft.com/office/drawing/2014/main" id="{8D873AEF-3DD6-4E0B-9C72-E052273520AB}"/>
              </a:ext>
            </a:extLst>
          </p:cNvPr>
          <p:cNvSpPr/>
          <p:nvPr/>
        </p:nvSpPr>
        <p:spPr>
          <a:xfrm>
            <a:off x="53009" y="3782779"/>
            <a:ext cx="6922008"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XÂY DỰNG SẢN PHẨM</a:t>
            </a:r>
          </a:p>
        </p:txBody>
      </p:sp>
      <p:sp>
        <p:nvSpPr>
          <p:cNvPr id="2" name="Slide Number Placeholder 1">
            <a:extLst>
              <a:ext uri="{FF2B5EF4-FFF2-40B4-BE49-F238E27FC236}">
                <a16:creationId xmlns:a16="http://schemas.microsoft.com/office/drawing/2014/main" id="{6300C774-CE7E-4D18-9F97-B00C4E5F45EF}"/>
              </a:ext>
            </a:extLst>
          </p:cNvPr>
          <p:cNvSpPr>
            <a:spLocks noGrp="1"/>
          </p:cNvSpPr>
          <p:nvPr>
            <p:ph type="sldNum" sz="quarter" idx="12"/>
          </p:nvPr>
        </p:nvSpPr>
        <p:spPr/>
        <p:txBody>
          <a:bodyPr/>
          <a:lstStyle/>
          <a:p>
            <a:fld id="{033ED8BB-0197-432D-94CB-A37C75AAC944}" type="slidenum">
              <a:rPr lang="en-US" sz="1800" smtClean="0">
                <a:latin typeface="Times New Roman" panose="02020603050405020304" pitchFamily="18" charset="0"/>
                <a:cs typeface="Times New Roman" panose="02020603050405020304" pitchFamily="18" charset="0"/>
              </a:rPr>
              <a:t>2</a:t>
            </a:fld>
            <a:endParaRPr lang="en-US" sz="18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1730106-B8C3-4A06-B2B7-D5C9009D73F1}"/>
              </a:ext>
            </a:extLst>
          </p:cNvPr>
          <p:cNvSpPr txBox="1"/>
          <p:nvPr/>
        </p:nvSpPr>
        <p:spPr>
          <a:xfrm>
            <a:off x="7346303" y="2028616"/>
            <a:ext cx="6191673" cy="2800767"/>
          </a:xfrm>
          <a:prstGeom prst="rect">
            <a:avLst/>
          </a:prstGeom>
          <a:noFill/>
        </p:spPr>
        <p:txBody>
          <a:bodyPr wrap="square" rtlCol="0" anchor="ctr">
            <a:spAutoFit/>
          </a:bodyPr>
          <a:lstStyle/>
          <a:p>
            <a:r>
              <a:rPr lang="en-US" altLang="ko-KR" sz="8800" err="1">
                <a:solidFill>
                  <a:schemeClr val="accent2"/>
                </a:solidFill>
                <a:latin typeface="Times New Roman" panose="02020603050405020304" pitchFamily="18" charset="0"/>
                <a:cs typeface="Times New Roman" panose="02020603050405020304" pitchFamily="18" charset="0"/>
              </a:rPr>
              <a:t>Nội</a:t>
            </a:r>
            <a:r>
              <a:rPr lang="en-US" altLang="ko-KR" sz="8800">
                <a:solidFill>
                  <a:schemeClr val="accent2"/>
                </a:solidFill>
                <a:latin typeface="Times New Roman" panose="02020603050405020304" pitchFamily="18" charset="0"/>
                <a:cs typeface="Times New Roman" panose="02020603050405020304" pitchFamily="18" charset="0"/>
              </a:rPr>
              <a:t> dung </a:t>
            </a:r>
            <a:r>
              <a:rPr lang="en-US" altLang="ko-KR" sz="8800" err="1">
                <a:solidFill>
                  <a:schemeClr val="accent2"/>
                </a:solidFill>
                <a:latin typeface="Times New Roman" panose="02020603050405020304" pitchFamily="18" charset="0"/>
                <a:cs typeface="Times New Roman" panose="02020603050405020304" pitchFamily="18" charset="0"/>
              </a:rPr>
              <a:t>báo</a:t>
            </a:r>
            <a:r>
              <a:rPr lang="en-US" altLang="ko-KR" sz="8800">
                <a:solidFill>
                  <a:schemeClr val="accent2"/>
                </a:solidFill>
                <a:latin typeface="Times New Roman" panose="02020603050405020304" pitchFamily="18" charset="0"/>
                <a:cs typeface="Times New Roman" panose="02020603050405020304" pitchFamily="18" charset="0"/>
              </a:rPr>
              <a:t> </a:t>
            </a:r>
            <a:r>
              <a:rPr lang="en-US" altLang="ko-KR" sz="8800" err="1">
                <a:solidFill>
                  <a:schemeClr val="accent2"/>
                </a:solidFill>
                <a:latin typeface="Times New Roman" panose="02020603050405020304" pitchFamily="18" charset="0"/>
                <a:cs typeface="Times New Roman" panose="02020603050405020304" pitchFamily="18" charset="0"/>
              </a:rPr>
              <a:t>cáo</a:t>
            </a:r>
            <a:endParaRPr lang="ko-KR" altLang="en-US" sz="880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0" name="Arrow: Pentagon 9">
            <a:extLst>
              <a:ext uri="{FF2B5EF4-FFF2-40B4-BE49-F238E27FC236}">
                <a16:creationId xmlns:a16="http://schemas.microsoft.com/office/drawing/2014/main" id="{B1095A17-A970-4FCC-8471-76B6BB7BC18E}"/>
              </a:ext>
            </a:extLst>
          </p:cNvPr>
          <p:cNvSpPr/>
          <p:nvPr/>
        </p:nvSpPr>
        <p:spPr>
          <a:xfrm>
            <a:off x="0" y="5138270"/>
            <a:ext cx="6922008"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Times New Roman" panose="02020603050405020304" pitchFamily="18" charset="0"/>
                <a:cs typeface="Times New Roman" panose="02020603050405020304" pitchFamily="18" charset="0"/>
              </a:rPr>
              <a:t>DEMO SẢN PHẨM</a:t>
            </a:r>
          </a:p>
        </p:txBody>
      </p:sp>
    </p:spTree>
    <p:extLst>
      <p:ext uri="{BB962C8B-B14F-4D97-AF65-F5344CB8AC3E}">
        <p14:creationId xmlns:p14="http://schemas.microsoft.com/office/powerpoint/2010/main" val="2257852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A959C8-27AD-449C-9BF4-146B2240EEDA}"/>
              </a:ext>
            </a:extLst>
          </p:cNvPr>
          <p:cNvSpPr>
            <a:spLocks noGrp="1"/>
          </p:cNvSpPr>
          <p:nvPr>
            <p:ph type="sldNum" sz="quarter" idx="12"/>
          </p:nvPr>
        </p:nvSpPr>
        <p:spPr/>
        <p:txBody>
          <a:bodyPr/>
          <a:lstStyle/>
          <a:p>
            <a:fld id="{033ED8BB-0197-432D-94CB-A37C75AAC944}" type="slidenum">
              <a:rPr lang="en-US" smtClean="0"/>
              <a:t>20</a:t>
            </a:fld>
            <a:endParaRPr lang="en-US"/>
          </a:p>
        </p:txBody>
      </p:sp>
      <p:sp>
        <p:nvSpPr>
          <p:cNvPr id="6" name="Arrow: Pentagon 5">
            <a:extLst>
              <a:ext uri="{FF2B5EF4-FFF2-40B4-BE49-F238E27FC236}">
                <a16:creationId xmlns:a16="http://schemas.microsoft.com/office/drawing/2014/main" id="{D17BB275-33A9-405B-9A37-C5FB6BEF8741}"/>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panose="02020603050405020304" pitchFamily="18" charset="0"/>
                <a:ea typeface="Calibri" panose="020F0502020204030204" pitchFamily="34" charset="0"/>
              </a:rPr>
              <a:t>MQTT</a:t>
            </a:r>
            <a:r>
              <a:rPr lang="en-US" sz="2800">
                <a:ea typeface="Calibri" panose="020F0502020204030204" pitchFamily="34" charset="0"/>
              </a:rPr>
              <a:t> </a:t>
            </a:r>
            <a:r>
              <a:rPr lang="en-US" sz="2800" b="1">
                <a:latin typeface="Times New Roman" panose="02020603050405020304" pitchFamily="18" charset="0"/>
                <a:cs typeface="Times New Roman" panose="02020603050405020304" pitchFamily="18" charset="0"/>
              </a:rPr>
              <a:t>(3/3)</a:t>
            </a:r>
            <a:endParaRPr lang="en-US" sz="1400" b="1">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C878527-985C-407D-8081-53C52EC6F264}"/>
              </a:ext>
            </a:extLst>
          </p:cNvPr>
          <p:cNvSpPr/>
          <p:nvPr/>
        </p:nvSpPr>
        <p:spPr>
          <a:xfrm>
            <a:off x="7776667" y="220091"/>
            <a:ext cx="4174541" cy="707886"/>
          </a:xfrm>
          <a:prstGeom prst="rect">
            <a:avLst/>
          </a:prstGeom>
          <a:ln w="38100">
            <a:solidFill>
              <a:schemeClr val="accent1"/>
            </a:solidFill>
          </a:ln>
        </p:spPr>
        <p:txBody>
          <a:bodyPr wrap="none">
            <a:spAutoFit/>
          </a:bodyPr>
          <a:lstStyle/>
          <a:p>
            <a:r>
              <a:rPr lang="en-US" sz="4000" b="1">
                <a:latin typeface="Times New Roman" panose="02020603050405020304" pitchFamily="18" charset="0"/>
                <a:cs typeface="Times New Roman" panose="02020603050405020304" pitchFamily="18" charset="0"/>
              </a:rPr>
              <a:t>Hoạt động MQTT</a:t>
            </a:r>
            <a:endParaRPr lang="en-US" sz="66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F8462D9-272B-4C37-BC46-79A82600FA3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82400" y="1240896"/>
            <a:ext cx="10228728" cy="4521200"/>
          </a:xfrm>
          <a:prstGeom prst="rect">
            <a:avLst/>
          </a:prstGeom>
          <a:noFill/>
          <a:ln>
            <a:noFill/>
          </a:ln>
        </p:spPr>
      </p:pic>
    </p:spTree>
    <p:extLst>
      <p:ext uri="{BB962C8B-B14F-4D97-AF65-F5344CB8AC3E}">
        <p14:creationId xmlns:p14="http://schemas.microsoft.com/office/powerpoint/2010/main" val="1219454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C64576-33A4-45D1-BE98-09300F154581}"/>
              </a:ext>
            </a:extLst>
          </p:cNvPr>
          <p:cNvSpPr>
            <a:spLocks noGrp="1"/>
          </p:cNvSpPr>
          <p:nvPr>
            <p:ph type="sldNum" sz="quarter" idx="12"/>
          </p:nvPr>
        </p:nvSpPr>
        <p:spPr/>
        <p:txBody>
          <a:bodyPr/>
          <a:lstStyle/>
          <a:p>
            <a:fld id="{033ED8BB-0197-432D-94CB-A37C75AAC944}" type="slidenum">
              <a:rPr lang="en-US" smtClean="0"/>
              <a:t>21</a:t>
            </a:fld>
            <a:endParaRPr lang="en-US"/>
          </a:p>
        </p:txBody>
      </p:sp>
      <p:sp>
        <p:nvSpPr>
          <p:cNvPr id="6" name="Rectangle 5">
            <a:extLst>
              <a:ext uri="{FF2B5EF4-FFF2-40B4-BE49-F238E27FC236}">
                <a16:creationId xmlns:a16="http://schemas.microsoft.com/office/drawing/2014/main" id="{6FB80118-BFE7-4D91-9B57-86AD196FF687}"/>
              </a:ext>
            </a:extLst>
          </p:cNvPr>
          <p:cNvSpPr/>
          <p:nvPr/>
        </p:nvSpPr>
        <p:spPr>
          <a:xfrm>
            <a:off x="2736025" y="1132146"/>
            <a:ext cx="5615641" cy="584775"/>
          </a:xfrm>
          <a:prstGeom prst="rect">
            <a:avLst/>
          </a:prstGeom>
          <a:ln w="28575">
            <a:solidFill>
              <a:schemeClr val="accent1"/>
            </a:solidFill>
          </a:ln>
        </p:spPr>
        <p:txBody>
          <a:bodyPr wrap="none">
            <a:spAutoFit/>
          </a:bodyPr>
          <a:lstStyle/>
          <a:p>
            <a:pPr algn="ctr"/>
            <a:r>
              <a:rPr lang="en-US" sz="3200" b="1" err="1">
                <a:latin typeface="Times New Roman" panose="02020603050405020304" pitchFamily="18" charset="0"/>
                <a:cs typeface="Times New Roman" panose="02020603050405020304" pitchFamily="18" charset="0"/>
              </a:rPr>
              <a:t>Lấy</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hàng</a:t>
            </a:r>
            <a:r>
              <a:rPr lang="en-US" sz="3200" b="1">
                <a:latin typeface="Times New Roman" panose="02020603050405020304" pitchFamily="18" charset="0"/>
                <a:cs typeface="Times New Roman" panose="02020603050405020304" pitchFamily="18" charset="0"/>
              </a:rPr>
              <a:t> tr</a:t>
            </a:r>
            <a:r>
              <a:rPr lang="vi-VN" sz="3200" b="1">
                <a:latin typeface="Times New Roman" panose="02020603050405020304" pitchFamily="18" charset="0"/>
                <a:cs typeface="Times New Roman" panose="02020603050405020304" pitchFamily="18" charset="0"/>
              </a:rPr>
              <a:t>ư</a:t>
            </a:r>
            <a:r>
              <a:rPr lang="en-US" sz="3200" b="1" err="1">
                <a:latin typeface="Times New Roman" panose="02020603050405020304" pitchFamily="18" charset="0"/>
                <a:cs typeface="Times New Roman" panose="02020603050405020304" pitchFamily="18" charset="0"/>
              </a:rPr>
              <a:t>ớc</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thanh</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toán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sau</a:t>
            </a:r>
            <a:endParaRPr lang="en-US" sz="3200" b="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BF3F396-8C4A-4E18-B55D-510996869A56}"/>
              </a:ext>
            </a:extLst>
          </p:cNvPr>
          <p:cNvSpPr txBox="1"/>
          <p:nvPr/>
        </p:nvSpPr>
        <p:spPr>
          <a:xfrm>
            <a:off x="1311328" y="2844224"/>
            <a:ext cx="3101015" cy="584775"/>
          </a:xfrm>
          <a:prstGeom prst="rect">
            <a:avLst/>
          </a:prstGeom>
          <a:noFill/>
        </p:spPr>
        <p:txBody>
          <a:bodyPr wrap="square" rtlCol="0">
            <a:spAutoFit/>
          </a:bodyPr>
          <a:lstStyle/>
          <a:p>
            <a:pPr algn="just"/>
            <a:r>
              <a:rPr lang="en-US" sz="32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Computer Vision</a:t>
            </a:r>
          </a:p>
        </p:txBody>
      </p:sp>
      <p:sp>
        <p:nvSpPr>
          <p:cNvPr id="9" name="Arrow: Pentagon 8">
            <a:extLst>
              <a:ext uri="{FF2B5EF4-FFF2-40B4-BE49-F238E27FC236}">
                <a16:creationId xmlns:a16="http://schemas.microsoft.com/office/drawing/2014/main" id="{F970FA0D-4CFA-4526-93C7-D2B262866930}"/>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latin typeface="Times New Roman" panose="02020603050405020304" pitchFamily="18" charset="0"/>
                <a:cs typeface="Times New Roman" panose="02020603050405020304" pitchFamily="18" charset="0"/>
              </a:rPr>
              <a:t>Quản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lý</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khách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 (</a:t>
            </a:r>
            <a:r>
              <a:rPr lang="vi-VN" sz="2800" b="1">
                <a:latin typeface="Times New Roman" panose="02020603050405020304" pitchFamily="18" charset="0"/>
                <a:cs typeface="Times New Roman" panose="02020603050405020304" pitchFamily="18" charset="0"/>
              </a:rPr>
              <a:t>1</a:t>
            </a:r>
            <a:r>
              <a:rPr lang="en-US" sz="2800" b="1">
                <a:latin typeface="Times New Roman" panose="02020603050405020304" pitchFamily="18" charset="0"/>
                <a:cs typeface="Times New Roman" panose="02020603050405020304" pitchFamily="18" charset="0"/>
              </a:rPr>
              <a:t>/3)</a:t>
            </a:r>
            <a:endParaRPr lang="en-US" sz="1400" b="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815375B-03D0-4017-8FD7-67092BF1C74D}"/>
              </a:ext>
            </a:extLst>
          </p:cNvPr>
          <p:cNvSpPr txBox="1"/>
          <p:nvPr/>
        </p:nvSpPr>
        <p:spPr>
          <a:xfrm>
            <a:off x="7276700" y="2844224"/>
            <a:ext cx="3101015" cy="584775"/>
          </a:xfrm>
          <a:prstGeom prst="rect">
            <a:avLst/>
          </a:prstGeom>
          <a:noFill/>
        </p:spPr>
        <p:txBody>
          <a:bodyPr wrap="square" rtlCol="0">
            <a:spAutoFit/>
          </a:bodyPr>
          <a:lstStyle/>
          <a:p>
            <a:pPr algn="just"/>
            <a:r>
              <a:rPr lang="en-US" sz="32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Sensor Fusion</a:t>
            </a:r>
          </a:p>
        </p:txBody>
      </p:sp>
      <p:cxnSp>
        <p:nvCxnSpPr>
          <p:cNvPr id="3" name="Straight Arrow Connector 2">
            <a:extLst>
              <a:ext uri="{FF2B5EF4-FFF2-40B4-BE49-F238E27FC236}">
                <a16:creationId xmlns:a16="http://schemas.microsoft.com/office/drawing/2014/main" id="{AD295A86-83D7-44A0-A5A0-8990B7F743EE}"/>
              </a:ext>
            </a:extLst>
          </p:cNvPr>
          <p:cNvCxnSpPr>
            <a:stCxn id="6" idx="2"/>
            <a:endCxn id="7" idx="0"/>
          </p:cNvCxnSpPr>
          <p:nvPr/>
        </p:nvCxnSpPr>
        <p:spPr>
          <a:xfrm flipH="1">
            <a:off x="2861836" y="1716921"/>
            <a:ext cx="2682010" cy="1127303"/>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F03521F8-0C96-4475-9D77-3B051CE2EB96}"/>
              </a:ext>
            </a:extLst>
          </p:cNvPr>
          <p:cNvCxnSpPr>
            <a:cxnSpLocks/>
            <a:stCxn id="6" idx="2"/>
            <a:endCxn id="8" idx="0"/>
          </p:cNvCxnSpPr>
          <p:nvPr/>
        </p:nvCxnSpPr>
        <p:spPr>
          <a:xfrm>
            <a:off x="5543846" y="1716921"/>
            <a:ext cx="3283362" cy="1127303"/>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a:extLst>
              <a:ext uri="{FF2B5EF4-FFF2-40B4-BE49-F238E27FC236}">
                <a16:creationId xmlns:a16="http://schemas.microsoft.com/office/drawing/2014/main" id="{774EC44C-0919-4EDD-991F-474788701C93}"/>
              </a:ext>
            </a:extLst>
          </p:cNvPr>
          <p:cNvPicPr>
            <a:picLocks noChangeAspect="1"/>
          </p:cNvPicPr>
          <p:nvPr/>
        </p:nvPicPr>
        <p:blipFill>
          <a:blip r:embed="rId3"/>
          <a:stretch>
            <a:fillRect/>
          </a:stretch>
        </p:blipFill>
        <p:spPr>
          <a:xfrm>
            <a:off x="148092" y="3572946"/>
            <a:ext cx="5287509" cy="3064963"/>
          </a:xfrm>
          <a:prstGeom prst="rect">
            <a:avLst/>
          </a:prstGeom>
        </p:spPr>
      </p:pic>
      <p:pic>
        <p:nvPicPr>
          <p:cNvPr id="13" name="Picture 12">
            <a:extLst>
              <a:ext uri="{FF2B5EF4-FFF2-40B4-BE49-F238E27FC236}">
                <a16:creationId xmlns:a16="http://schemas.microsoft.com/office/drawing/2014/main" id="{D2D5F7FB-D219-43F9-A953-5FC51D53C788}"/>
              </a:ext>
            </a:extLst>
          </p:cNvPr>
          <p:cNvPicPr>
            <a:picLocks noChangeAspect="1"/>
          </p:cNvPicPr>
          <p:nvPr/>
        </p:nvPicPr>
        <p:blipFill>
          <a:blip r:embed="rId4"/>
          <a:stretch>
            <a:fillRect/>
          </a:stretch>
        </p:blipFill>
        <p:spPr>
          <a:xfrm>
            <a:off x="6756401" y="3430252"/>
            <a:ext cx="4276876" cy="3207657"/>
          </a:xfrm>
          <a:prstGeom prst="rect">
            <a:avLst/>
          </a:prstGeom>
        </p:spPr>
      </p:pic>
    </p:spTree>
    <p:extLst>
      <p:ext uri="{BB962C8B-B14F-4D97-AF65-F5344CB8AC3E}">
        <p14:creationId xmlns:p14="http://schemas.microsoft.com/office/powerpoint/2010/main" val="16821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31F9F3-B6F4-465D-9D72-DD424ACC04FF}"/>
              </a:ext>
            </a:extLst>
          </p:cNvPr>
          <p:cNvSpPr>
            <a:spLocks noGrp="1"/>
          </p:cNvSpPr>
          <p:nvPr>
            <p:ph type="sldNum" sz="quarter" idx="12"/>
          </p:nvPr>
        </p:nvSpPr>
        <p:spPr/>
        <p:txBody>
          <a:bodyPr/>
          <a:lstStyle/>
          <a:p>
            <a:fld id="{033ED8BB-0197-432D-94CB-A37C75AAC944}" type="slidenum">
              <a:rPr lang="en-US" smtClean="0"/>
              <a:t>22</a:t>
            </a:fld>
            <a:endParaRPr lang="en-US"/>
          </a:p>
        </p:txBody>
      </p:sp>
      <p:sp>
        <p:nvSpPr>
          <p:cNvPr id="7" name="Rectangle 6">
            <a:extLst>
              <a:ext uri="{FF2B5EF4-FFF2-40B4-BE49-F238E27FC236}">
                <a16:creationId xmlns:a16="http://schemas.microsoft.com/office/drawing/2014/main" id="{B9AC0C05-E575-466B-B6B9-0A9E8B03F14E}"/>
              </a:ext>
            </a:extLst>
          </p:cNvPr>
          <p:cNvSpPr/>
          <p:nvPr/>
        </p:nvSpPr>
        <p:spPr>
          <a:xfrm>
            <a:off x="1502694" y="1566127"/>
            <a:ext cx="4110421" cy="584775"/>
          </a:xfrm>
          <a:prstGeom prst="rect">
            <a:avLst/>
          </a:prstGeom>
          <a:ln w="28575">
            <a:solidFill>
              <a:schemeClr val="accent1"/>
            </a:solidFill>
          </a:ln>
        </p:spPr>
        <p:txBody>
          <a:bodyPr wrap="none">
            <a:spAutoFit/>
          </a:bodyPr>
          <a:lstStyle/>
          <a:p>
            <a:pPr algn="ctr"/>
            <a:r>
              <a:rPr lang="en-US" sz="3200" b="1" err="1">
                <a:latin typeface="Times New Roman" panose="02020603050405020304" pitchFamily="18" charset="0"/>
                <a:cs typeface="Times New Roman" panose="02020603050405020304" pitchFamily="18" charset="0"/>
              </a:rPr>
              <a:t>Nhận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dạng</a:t>
            </a:r>
            <a:r>
              <a:rPr lang="en-US" sz="3200" b="1">
                <a:latin typeface="Times New Roman" panose="02020603050405020304" pitchFamily="18" charset="0"/>
                <a:cs typeface="Times New Roman" panose="02020603050405020304" pitchFamily="18" charset="0"/>
              </a:rPr>
              <a:t> g</a:t>
            </a:r>
            <a:r>
              <a:rPr lang="vi-VN" sz="3200" b="1">
                <a:latin typeface="Times New Roman" panose="02020603050405020304" pitchFamily="18" charset="0"/>
                <a:cs typeface="Times New Roman" panose="02020603050405020304" pitchFamily="18" charset="0"/>
              </a:rPr>
              <a:t>ư</a:t>
            </a:r>
            <a:r>
              <a:rPr lang="en-US" sz="3200" b="1" err="1">
                <a:latin typeface="Times New Roman" panose="02020603050405020304" pitchFamily="18" charset="0"/>
                <a:cs typeface="Times New Roman" panose="02020603050405020304" pitchFamily="18" charset="0"/>
              </a:rPr>
              <a:t>ơng</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mặt</a:t>
            </a:r>
            <a:endParaRPr lang="en-US" sz="3200" b="1">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49EB19D-4BF9-40A4-A4F1-0FEC529191EE}"/>
              </a:ext>
            </a:extLst>
          </p:cNvPr>
          <p:cNvSpPr/>
          <p:nvPr/>
        </p:nvSpPr>
        <p:spPr>
          <a:xfrm>
            <a:off x="279838" y="2456137"/>
            <a:ext cx="6886335" cy="2862322"/>
          </a:xfrm>
          <a:prstGeom prst="rect">
            <a:avLst/>
          </a:prstGeom>
        </p:spPr>
        <p:txBody>
          <a:bodyPr wrap="square">
            <a:spAutoFit/>
          </a:bodyPr>
          <a:lstStyle/>
          <a:p>
            <a:pPr indent="457200" algn="just">
              <a:spcAft>
                <a:spcPts val="800"/>
              </a:spcAft>
            </a:pP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Camera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để</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thu</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hình</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ảnh</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khách</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hàng</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trước</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các</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kệ</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hàng</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để</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xác</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vị</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trí</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của</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360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khách</a:t>
            </a:r>
            <a:r>
              <a:rPr lang="en-US"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hàng</a:t>
            </a:r>
            <a:r>
              <a:rPr lang="vi-VN"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để từ đó có thể thanh toán cho khách hàng chuẩn sát</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2">
            <a:extLst>
              <a:ext uri="{FF2B5EF4-FFF2-40B4-BE49-F238E27FC236}">
                <a16:creationId xmlns:a16="http://schemas.microsoft.com/office/drawing/2014/main" id="{E0162969-F163-4452-AC39-44028472D55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3">
            <a:extLst>
              <a:ext uri="{FF2B5EF4-FFF2-40B4-BE49-F238E27FC236}">
                <a16:creationId xmlns:a16="http://schemas.microsoft.com/office/drawing/2014/main" id="{76798B19-AA7C-48E2-B3BF-167C3A5479AD}"/>
              </a:ext>
            </a:extLst>
          </p:cNvPr>
          <p:cNvSpPr>
            <a:spLocks noChangeArrowheads="1"/>
          </p:cNvSpPr>
          <p:nvPr/>
        </p:nvSpPr>
        <p:spPr bwMode="auto">
          <a:xfrm>
            <a:off x="7672140" y="5144555"/>
            <a:ext cx="39590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800" b="1" i="0">
                <a:solidFill>
                  <a:srgbClr val="222222"/>
                </a:solidFill>
                <a:effectLst/>
                <a:latin typeface="-apple-system"/>
              </a:rPr>
              <a:t>Webcam Dahua Z2 - 720P</a:t>
            </a:r>
          </a:p>
        </p:txBody>
      </p:sp>
      <p:sp>
        <p:nvSpPr>
          <p:cNvPr id="14" name="Arrow: Pentagon 13">
            <a:extLst>
              <a:ext uri="{FF2B5EF4-FFF2-40B4-BE49-F238E27FC236}">
                <a16:creationId xmlns:a16="http://schemas.microsoft.com/office/drawing/2014/main" id="{CB924CF7-7E34-4D3F-9FE2-384C765F2A7C}"/>
              </a:ext>
            </a:extLst>
          </p:cNvPr>
          <p:cNvSpPr/>
          <p:nvPr/>
        </p:nvSpPr>
        <p:spPr>
          <a:xfrm>
            <a:off x="-24882"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latin typeface="Times New Roman" panose="02020603050405020304" pitchFamily="18" charset="0"/>
                <a:cs typeface="Times New Roman" panose="02020603050405020304" pitchFamily="18" charset="0"/>
              </a:rPr>
              <a:t>Quản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lý</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khách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 (</a:t>
            </a:r>
            <a:r>
              <a:rPr lang="vi-VN" sz="2800" b="1">
                <a:latin typeface="Times New Roman" panose="02020603050405020304" pitchFamily="18" charset="0"/>
                <a:cs typeface="Times New Roman" panose="02020603050405020304" pitchFamily="18" charset="0"/>
              </a:rPr>
              <a:t>2</a:t>
            </a:r>
            <a:r>
              <a:rPr lang="en-US" sz="2800" b="1">
                <a:latin typeface="Times New Roman" panose="02020603050405020304" pitchFamily="18" charset="0"/>
                <a:cs typeface="Times New Roman" panose="02020603050405020304" pitchFamily="18" charset="0"/>
              </a:rPr>
              <a:t>/3)</a:t>
            </a:r>
            <a:endParaRPr lang="en-US" sz="1400" b="1">
              <a:latin typeface="Times New Roman" panose="02020603050405020304" pitchFamily="18" charset="0"/>
              <a:cs typeface="Times New Roman" panose="02020603050405020304" pitchFamily="18" charset="0"/>
            </a:endParaRPr>
          </a:p>
        </p:txBody>
      </p:sp>
      <p:pic>
        <p:nvPicPr>
          <p:cNvPr id="2050" name="Picture 2" descr="Webcam Dahua Z2 - 720P">
            <a:extLst>
              <a:ext uri="{FF2B5EF4-FFF2-40B4-BE49-F238E27FC236}">
                <a16:creationId xmlns:a16="http://schemas.microsoft.com/office/drawing/2014/main" id="{B195D17E-F419-4230-8C4A-B51BE26CC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518" y="846765"/>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967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99A11A-0D6A-4DE4-9F66-C65E8639E1CC}"/>
              </a:ext>
            </a:extLst>
          </p:cNvPr>
          <p:cNvSpPr>
            <a:spLocks noGrp="1"/>
          </p:cNvSpPr>
          <p:nvPr>
            <p:ph type="sldNum" sz="quarter" idx="12"/>
          </p:nvPr>
        </p:nvSpPr>
        <p:spPr/>
        <p:txBody>
          <a:bodyPr/>
          <a:lstStyle/>
          <a:p>
            <a:fld id="{033ED8BB-0197-432D-94CB-A37C75AAC944}" type="slidenum">
              <a:rPr lang="en-US" smtClean="0"/>
              <a:t>23</a:t>
            </a:fld>
            <a:endParaRPr lang="en-US"/>
          </a:p>
        </p:txBody>
      </p:sp>
      <p:sp>
        <p:nvSpPr>
          <p:cNvPr id="6" name="Arrow: Pentagon 5">
            <a:extLst>
              <a:ext uri="{FF2B5EF4-FFF2-40B4-BE49-F238E27FC236}">
                <a16:creationId xmlns:a16="http://schemas.microsoft.com/office/drawing/2014/main" id="{936F7B50-71EC-4BEB-B8B7-A7D1398148BE}"/>
              </a:ext>
            </a:extLst>
          </p:cNvPr>
          <p:cNvSpPr/>
          <p:nvPr/>
        </p:nvSpPr>
        <p:spPr>
          <a:xfrm>
            <a:off x="-24882"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latin typeface="Times New Roman" panose="02020603050405020304" pitchFamily="18" charset="0"/>
                <a:cs typeface="Times New Roman" panose="02020603050405020304" pitchFamily="18" charset="0"/>
              </a:rPr>
              <a:t>Quản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lý</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khách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hàng</a:t>
            </a:r>
            <a:r>
              <a:rPr lang="en-US" sz="2800" b="1">
                <a:latin typeface="Times New Roman" panose="02020603050405020304" pitchFamily="18" charset="0"/>
                <a:cs typeface="Times New Roman" panose="02020603050405020304" pitchFamily="18" charset="0"/>
              </a:rPr>
              <a:t> (3/3)</a:t>
            </a:r>
            <a:endParaRPr lang="en-US" sz="1400" b="1">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E0CC0CE8-3B27-4B7C-971E-1D5BE0354FE9}"/>
              </a:ext>
            </a:extLst>
          </p:cNvPr>
          <p:cNvSpPr/>
          <p:nvPr/>
        </p:nvSpPr>
        <p:spPr>
          <a:xfrm>
            <a:off x="1824169" y="1698475"/>
            <a:ext cx="3659976" cy="584775"/>
          </a:xfrm>
          <a:prstGeom prst="rect">
            <a:avLst/>
          </a:prstGeom>
          <a:ln w="28575">
            <a:solidFill>
              <a:schemeClr val="accent1"/>
            </a:solidFill>
          </a:ln>
        </p:spPr>
        <p:txBody>
          <a:bodyPr wrap="none">
            <a:spAutoFit/>
          </a:bodyPr>
          <a:lstStyle/>
          <a:p>
            <a:pPr algn="ctr"/>
            <a:r>
              <a:rPr lang="en-US" sz="3200" b="1" err="1">
                <a:latin typeface="Times New Roman" panose="02020603050405020304" pitchFamily="18" charset="0"/>
                <a:cs typeface="Times New Roman" panose="02020603050405020304" pitchFamily="18" charset="0"/>
              </a:rPr>
              <a:t>Nhận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dạng</a:t>
            </a:r>
            <a:r>
              <a:rPr lang="en-US" sz="3200" b="1">
                <a:latin typeface="Times New Roman" panose="02020603050405020304" pitchFamily="18" charset="0"/>
                <a:cs typeface="Times New Roman" panose="02020603050405020304" pitchFamily="18" charset="0"/>
              </a:rPr>
              <a:t> </a:t>
            </a:r>
            <a:r>
              <a:rPr lang="vi-VN" sz="3200" b="1">
                <a:latin typeface="Times New Roman" panose="02020603050405020304" pitchFamily="18" charset="0"/>
                <a:cs typeface="Times New Roman" panose="02020603050405020304" pitchFamily="18" charset="0"/>
              </a:rPr>
              <a:t>cảm xúc</a:t>
            </a:r>
            <a:endParaRPr lang="en-US" sz="3200" b="1">
              <a:latin typeface="Times New Roman" panose="02020603050405020304" pitchFamily="18" charset="0"/>
              <a:cs typeface="Times New Roman" panose="02020603050405020304" pitchFamily="18" charset="0"/>
            </a:endParaRPr>
          </a:p>
        </p:txBody>
      </p:sp>
      <p:pic>
        <p:nvPicPr>
          <p:cNvPr id="1026" name="Picture 2" descr="Male emotions set pack of facial expressions Vector Image">
            <a:extLst>
              <a:ext uri="{FF2B5EF4-FFF2-40B4-BE49-F238E27FC236}">
                <a16:creationId xmlns:a16="http://schemas.microsoft.com/office/drawing/2014/main" id="{F3824744-1BA0-496C-9AAF-B1DDEC02F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45" b="11204"/>
          <a:stretch/>
        </p:blipFill>
        <p:spPr bwMode="auto">
          <a:xfrm>
            <a:off x="7023951" y="1839717"/>
            <a:ext cx="4861712" cy="35181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913ABA2-2661-4435-902F-24BC8EA9FA19}"/>
              </a:ext>
            </a:extLst>
          </p:cNvPr>
          <p:cNvSpPr/>
          <p:nvPr/>
        </p:nvSpPr>
        <p:spPr>
          <a:xfrm>
            <a:off x="687146" y="2667631"/>
            <a:ext cx="5741517" cy="2308324"/>
          </a:xfrm>
          <a:prstGeom prst="rect">
            <a:avLst/>
          </a:prstGeom>
        </p:spPr>
        <p:txBody>
          <a:bodyPr wrap="square">
            <a:spAutoFit/>
          </a:bodyPr>
          <a:lstStyle/>
          <a:p>
            <a:pPr indent="457200" algn="just">
              <a:spcAft>
                <a:spcPts val="800"/>
              </a:spcAft>
            </a:pPr>
            <a:r>
              <a:rPr lang="vi-VN" sz="36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Xác định được cảm xúc của khách hàng để có thể tiến hành những hỗ trợ cần thiết cho khách hàng. </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2653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5D3575F-6BD1-4889-A240-1A683CAAB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037193D-F8C4-4234-A7D1-A24AD3ACB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450CAB3-089A-49FB-8B72-B3ABD5A4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510F87B-4C36-4922-9DFC-5373F6D686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1" name="Oval 20">
              <a:extLst>
                <a:ext uri="{FF2B5EF4-FFF2-40B4-BE49-F238E27FC236}">
                  <a16:creationId xmlns:a16="http://schemas.microsoft.com/office/drawing/2014/main" id="{2F4E2F9E-4DA4-4F83-9136-4D04AE769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61C5CFE5-AF0C-48ED-AB2C-40E045743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4" name="Rectangle 23">
            <a:extLst>
              <a:ext uri="{FF2B5EF4-FFF2-40B4-BE49-F238E27FC236}">
                <a16:creationId xmlns:a16="http://schemas.microsoft.com/office/drawing/2014/main" id="{B69A6C57-C822-4888-8E59-BDACCD7A0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Rectangle 25">
            <a:extLst>
              <a:ext uri="{FF2B5EF4-FFF2-40B4-BE49-F238E27FC236}">
                <a16:creationId xmlns:a16="http://schemas.microsoft.com/office/drawing/2014/main" id="{FB8AF4D8-4B47-46C4-AFEC-C197301F9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422F8C6-30F7-4AE0-B965-D31D8BF38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110053"/>
            <a:ext cx="4157331" cy="2742097"/>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893A94F-FEB3-4963-A054-D48234C2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860" y="4007514"/>
            <a:ext cx="2413816" cy="1682839"/>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7DA7C4C-CE28-44B9-8D66-923BA7C8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219" y="3299174"/>
            <a:ext cx="2497198" cy="2391179"/>
          </a:xfrm>
          <a:prstGeom prst="rect">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B1D56A0-D207-4D06-9EBD-1C808A148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Pentagon 7">
            <a:extLst>
              <a:ext uri="{FF2B5EF4-FFF2-40B4-BE49-F238E27FC236}">
                <a16:creationId xmlns:a16="http://schemas.microsoft.com/office/drawing/2014/main" id="{DAD1A505-73CF-4133-B064-4FA544847680}"/>
              </a:ext>
            </a:extLst>
          </p:cNvPr>
          <p:cNvSpPr/>
          <p:nvPr/>
        </p:nvSpPr>
        <p:spPr>
          <a:xfrm>
            <a:off x="8123722" y="1432223"/>
            <a:ext cx="2894797" cy="335797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defTabSz="914400">
              <a:lnSpc>
                <a:spcPct val="80000"/>
              </a:lnSpc>
              <a:spcBef>
                <a:spcPct val="0"/>
              </a:spcBef>
              <a:spcAft>
                <a:spcPts val="600"/>
              </a:spcAft>
            </a:pPr>
            <a:r>
              <a:rPr lang="en-US" sz="5400" b="1" kern="1200" cap="all" baseline="0" err="1">
                <a:blipFill dpi="0" rotWithShape="1">
                  <a:blip r:embed="rId4"/>
                  <a:srcRect/>
                  <a:tile tx="6350" ty="-127000" sx="65000" sy="64000" flip="none" algn="tl"/>
                </a:blipFill>
                <a:latin typeface="+mj-lt"/>
                <a:ea typeface="+mj-ea"/>
                <a:cs typeface="+mj-cs"/>
              </a:rPr>
              <a:t>Xây</a:t>
            </a:r>
            <a:r>
              <a:rPr lang="en-US" sz="5400" b="1" kern="1200" cap="all" baseline="0">
                <a:blipFill dpi="0" rotWithShape="1">
                  <a:blip r:embed="rId4"/>
                  <a:srcRect/>
                  <a:tile tx="6350" ty="-127000" sx="65000" sy="64000" flip="none" algn="tl"/>
                </a:blipFill>
                <a:latin typeface="+mj-lt"/>
                <a:ea typeface="+mj-ea"/>
                <a:cs typeface="+mj-cs"/>
              </a:rPr>
              <a:t> </a:t>
            </a:r>
            <a:r>
              <a:rPr lang="en-US" sz="5400" b="1" kern="1200" cap="all" baseline="0" err="1">
                <a:blipFill dpi="0" rotWithShape="1">
                  <a:blip r:embed="rId4"/>
                  <a:srcRect/>
                  <a:tile tx="6350" ty="-127000" sx="65000" sy="64000" flip="none" algn="tl"/>
                </a:blipFill>
                <a:latin typeface="+mj-lt"/>
                <a:ea typeface="+mj-ea"/>
                <a:cs typeface="+mj-cs"/>
              </a:rPr>
              <a:t>dựng</a:t>
            </a:r>
            <a:r>
              <a:rPr lang="en-US" sz="5400" b="1" kern="1200" cap="all" baseline="0">
                <a:blipFill dpi="0" rotWithShape="1">
                  <a:blip r:embed="rId4"/>
                  <a:srcRect/>
                  <a:tile tx="6350" ty="-127000" sx="65000" sy="64000" flip="none" algn="tl"/>
                </a:blipFill>
                <a:latin typeface="+mj-lt"/>
                <a:ea typeface="+mj-ea"/>
                <a:cs typeface="+mj-cs"/>
              </a:rPr>
              <a:t> </a:t>
            </a:r>
            <a:r>
              <a:rPr lang="en-US" sz="5400" b="1" kern="1200" cap="all" baseline="0" err="1">
                <a:blipFill dpi="0" rotWithShape="1">
                  <a:blip r:embed="rId4"/>
                  <a:srcRect/>
                  <a:tile tx="6350" ty="-127000" sx="65000" sy="64000" flip="none" algn="tl"/>
                </a:blipFill>
                <a:latin typeface="+mj-lt"/>
                <a:ea typeface="+mj-ea"/>
                <a:cs typeface="+mj-cs"/>
              </a:rPr>
              <a:t>sản</a:t>
            </a:r>
            <a:r>
              <a:rPr lang="en-US" sz="5400" b="1" kern="1200" cap="all" baseline="0">
                <a:blipFill dpi="0" rotWithShape="1">
                  <a:blip r:embed="rId4"/>
                  <a:srcRect/>
                  <a:tile tx="6350" ty="-127000" sx="65000" sy="64000" flip="none" algn="tl"/>
                </a:blipFill>
                <a:latin typeface="+mj-lt"/>
                <a:ea typeface="+mj-ea"/>
                <a:cs typeface="+mj-cs"/>
              </a:rPr>
              <a:t> </a:t>
            </a:r>
            <a:r>
              <a:rPr lang="en-US" sz="5400" b="1" kern="1200" cap="all" baseline="0" err="1">
                <a:blipFill dpi="0" rotWithShape="1">
                  <a:blip r:embed="rId4"/>
                  <a:srcRect/>
                  <a:tile tx="6350" ty="-127000" sx="65000" sy="64000" flip="none" algn="tl"/>
                </a:blipFill>
                <a:latin typeface="+mj-lt"/>
                <a:ea typeface="+mj-ea"/>
                <a:cs typeface="+mj-cs"/>
              </a:rPr>
              <a:t>phẩm</a:t>
            </a:r>
            <a:endParaRPr lang="en-US" sz="5400" b="1" kern="1200" cap="all" baseline="0">
              <a:blipFill dpi="0" rotWithShape="1">
                <a:blip r:embed="rId4"/>
                <a:srcRect/>
                <a:tile tx="6350" ty="-127000" sx="65000" sy="64000" flip="none" algn="tl"/>
              </a:blipFill>
              <a:latin typeface="+mj-lt"/>
              <a:ea typeface="+mj-ea"/>
              <a:cs typeface="+mj-cs"/>
            </a:endParaRPr>
          </a:p>
        </p:txBody>
      </p:sp>
      <p:sp>
        <p:nvSpPr>
          <p:cNvPr id="36" name="Rectangle 35">
            <a:extLst>
              <a:ext uri="{FF2B5EF4-FFF2-40B4-BE49-F238E27FC236}">
                <a16:creationId xmlns:a16="http://schemas.microsoft.com/office/drawing/2014/main" id="{5E78C792-9024-4DB4-B62B-781C088C0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B2793C5A-E378-41A0-ABB1-AC9F447187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0545" y="5257800"/>
            <a:ext cx="1080904" cy="1080902"/>
            <a:chOff x="9685338" y="4460675"/>
            <a:chExt cx="1080904" cy="1080902"/>
          </a:xfrm>
        </p:grpSpPr>
        <p:sp>
          <p:nvSpPr>
            <p:cNvPr id="39" name="Oval 38">
              <a:extLst>
                <a:ext uri="{FF2B5EF4-FFF2-40B4-BE49-F238E27FC236}">
                  <a16:creationId xmlns:a16="http://schemas.microsoft.com/office/drawing/2014/main" id="{842234C3-49A7-4A08-9BE8-601DDBA55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0" name="Oval 39">
              <a:extLst>
                <a:ext uri="{FF2B5EF4-FFF2-40B4-BE49-F238E27FC236}">
                  <a16:creationId xmlns:a16="http://schemas.microsoft.com/office/drawing/2014/main" id="{ED927098-B3B8-4C69-A3BF-6CDCBC93C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6" name="Picture 5">
            <a:extLst>
              <a:ext uri="{FF2B5EF4-FFF2-40B4-BE49-F238E27FC236}">
                <a16:creationId xmlns:a16="http://schemas.microsoft.com/office/drawing/2014/main" id="{F4551882-255E-484E-827F-37BFB0F7C50F}"/>
              </a:ext>
            </a:extLst>
          </p:cNvPr>
          <p:cNvPicPr/>
          <p:nvPr/>
        </p:nvPicPr>
        <p:blipFill>
          <a:blip r:embed="rId6"/>
          <a:stretch>
            <a:fillRect/>
          </a:stretch>
        </p:blipFill>
        <p:spPr>
          <a:xfrm>
            <a:off x="5232568" y="3327682"/>
            <a:ext cx="2494292" cy="2391179"/>
          </a:xfrm>
          <a:prstGeom prst="rect">
            <a:avLst/>
          </a:prstGeom>
        </p:spPr>
      </p:pic>
      <p:sp>
        <p:nvSpPr>
          <p:cNvPr id="42" name="Rectangle 41">
            <a:extLst>
              <a:ext uri="{FF2B5EF4-FFF2-40B4-BE49-F238E27FC236}">
                <a16:creationId xmlns:a16="http://schemas.microsoft.com/office/drawing/2014/main" id="{804E0FFA-DDAB-46C6-987C-2E8CF374F0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6125" y="1110053"/>
            <a:ext cx="2494292" cy="2027394"/>
          </a:xfrm>
          <a:prstGeom prst="rect">
            <a:avLst/>
          </a:prstGeom>
          <a:blipFill dpi="0" rotWithShape="1">
            <a:blip r:embed="rId4">
              <a:duotone>
                <a:schemeClr val="accent5">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5" name="Picture 4" descr="A circuit board&#10;&#10;Description automatically generated">
            <a:extLst>
              <a:ext uri="{FF2B5EF4-FFF2-40B4-BE49-F238E27FC236}">
                <a16:creationId xmlns:a16="http://schemas.microsoft.com/office/drawing/2014/main" id="{C37CBB6E-F22A-4C95-9B0A-E0D4C1D4AE6A}"/>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1106180" y="4168381"/>
            <a:ext cx="2031709" cy="1351087"/>
          </a:xfrm>
          <a:prstGeom prst="rect">
            <a:avLst/>
          </a:prstGeom>
          <a:noFill/>
        </p:spPr>
      </p:pic>
      <p:sp>
        <p:nvSpPr>
          <p:cNvPr id="44" name="Rectangle 43">
            <a:extLst>
              <a:ext uri="{FF2B5EF4-FFF2-40B4-BE49-F238E27FC236}">
                <a16:creationId xmlns:a16="http://schemas.microsoft.com/office/drawing/2014/main" id="{99CBF754-05E8-426F-B8EB-5C29C0DAE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8635" y="4007514"/>
            <a:ext cx="1589530" cy="1682840"/>
          </a:xfrm>
          <a:prstGeom prst="rect">
            <a:avLst/>
          </a:prstGeom>
          <a:blipFill dpi="0" rotWithShape="1">
            <a:blip r:embed="rId4">
              <a:duotone>
                <a:schemeClr val="bg2">
                  <a:shade val="45000"/>
                  <a:satMod val="135000"/>
                </a:schemeClr>
                <a:prstClr val="white"/>
              </a:duotone>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sp>
        <p:nvSpPr>
          <p:cNvPr id="4" name="Slide Number Placeholder 3">
            <a:extLst>
              <a:ext uri="{FF2B5EF4-FFF2-40B4-BE49-F238E27FC236}">
                <a16:creationId xmlns:a16="http://schemas.microsoft.com/office/drawing/2014/main" id="{0F10ED95-E576-462F-9D05-996B117A0BA5}"/>
              </a:ext>
            </a:extLst>
          </p:cNvPr>
          <p:cNvSpPr>
            <a:spLocks noGrp="1"/>
          </p:cNvSpPr>
          <p:nvPr>
            <p:ph type="sldNum" sz="quarter" idx="12"/>
          </p:nvPr>
        </p:nvSpPr>
        <p:spPr>
          <a:xfrm>
            <a:off x="9755681" y="5477256"/>
            <a:ext cx="1193868" cy="640080"/>
          </a:xfrm>
        </p:spPr>
        <p:txBody>
          <a:bodyPr vert="horz" lIns="91440" tIns="45720" rIns="91440" bIns="45720" rtlCol="0" anchor="ctr">
            <a:normAutofit/>
          </a:bodyPr>
          <a:lstStyle/>
          <a:p>
            <a:pPr defTabSz="914400">
              <a:spcAft>
                <a:spcPts val="600"/>
              </a:spcAft>
            </a:pPr>
            <a:fld id="{033ED8BB-0197-432D-94CB-A37C75AAC944}" type="slidenum">
              <a:rPr lang="en-US" sz="2800" smtClean="0"/>
              <a:pPr defTabSz="914400">
                <a:spcAft>
                  <a:spcPts val="600"/>
                </a:spcAft>
              </a:pPr>
              <a:t>24</a:t>
            </a:fld>
            <a:endParaRPr lang="en-US" sz="2800"/>
          </a:p>
        </p:txBody>
      </p:sp>
      <p:pic>
        <p:nvPicPr>
          <p:cNvPr id="25" name="Picture 24">
            <a:extLst>
              <a:ext uri="{FF2B5EF4-FFF2-40B4-BE49-F238E27FC236}">
                <a16:creationId xmlns:a16="http://schemas.microsoft.com/office/drawing/2014/main" id="{6C23CE78-A43C-4F72-BE7B-3C9F578EF3E3}"/>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080076" y="1266266"/>
            <a:ext cx="3899170" cy="2485160"/>
          </a:xfrm>
          <a:prstGeom prst="rect">
            <a:avLst/>
          </a:prstGeom>
          <a:noFill/>
          <a:ln>
            <a:noFill/>
          </a:ln>
        </p:spPr>
      </p:pic>
    </p:spTree>
    <p:extLst>
      <p:ext uri="{BB962C8B-B14F-4D97-AF65-F5344CB8AC3E}">
        <p14:creationId xmlns:p14="http://schemas.microsoft.com/office/powerpoint/2010/main" val="650758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393C0789-5346-4B3E-9001-10F6289BA6B4}"/>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latin typeface="Times New Roman" panose="02020603050405020304" pitchFamily="18" charset="0"/>
                <a:ea typeface="Calibri" panose="020F0502020204030204" pitchFamily="34" charset="0"/>
              </a:rPr>
              <a:t>Phần</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cứng</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sử</a:t>
            </a:r>
            <a:r>
              <a:rPr lang="en-US" sz="2800" b="1">
                <a:latin typeface="Times New Roman" panose="02020603050405020304" pitchFamily="18" charset="0"/>
                <a:ea typeface="Calibri" panose="020F0502020204030204" pitchFamily="34" charset="0"/>
              </a:rPr>
              <a:t> dụng (1/4)</a:t>
            </a:r>
            <a:endParaRPr lang="en-US" sz="1400" b="1">
              <a:latin typeface="Times New Roman" panose="02020603050405020304" pitchFamily="18" charset="0"/>
              <a:cs typeface="Times New Roman" panose="02020603050405020304" pitchFamily="18" charset="0"/>
            </a:endParaRPr>
          </a:p>
        </p:txBody>
      </p:sp>
      <p:pic>
        <p:nvPicPr>
          <p:cNvPr id="7" name="Picture 10" descr="NodeMCU microcontroller board with ESP8266 and Lua - Elektor">
            <a:extLst>
              <a:ext uri="{FF2B5EF4-FFF2-40B4-BE49-F238E27FC236}">
                <a16:creationId xmlns:a16="http://schemas.microsoft.com/office/drawing/2014/main" id="{88ABFD82-0328-41CA-8D43-5FFA2631C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764" y="1628664"/>
            <a:ext cx="3867022" cy="24797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456519E-7DD1-4AB7-807B-73B9048DE369}"/>
              </a:ext>
            </a:extLst>
          </p:cNvPr>
          <p:cNvSpPr txBox="1"/>
          <p:nvPr/>
        </p:nvSpPr>
        <p:spPr>
          <a:xfrm>
            <a:off x="1817814" y="4551509"/>
            <a:ext cx="184731" cy="369332"/>
          </a:xfrm>
          <a:prstGeom prst="rect">
            <a:avLst/>
          </a:prstGeom>
          <a:noFill/>
        </p:spPr>
        <p:txBody>
          <a:bodyPr wrap="none" rtlCol="0">
            <a:spAutoFit/>
          </a:bodyPr>
          <a:lstStyle/>
          <a:p>
            <a:endParaRPr lang="en-US"/>
          </a:p>
        </p:txBody>
      </p:sp>
      <p:sp>
        <p:nvSpPr>
          <p:cNvPr id="12" name="TextBox 11">
            <a:extLst>
              <a:ext uri="{FF2B5EF4-FFF2-40B4-BE49-F238E27FC236}">
                <a16:creationId xmlns:a16="http://schemas.microsoft.com/office/drawing/2014/main" id="{59131CE4-A34D-466B-9989-4964B95C8A12}"/>
              </a:ext>
            </a:extLst>
          </p:cNvPr>
          <p:cNvSpPr txBox="1"/>
          <p:nvPr/>
        </p:nvSpPr>
        <p:spPr>
          <a:xfrm>
            <a:off x="1103691" y="4216400"/>
            <a:ext cx="2247118" cy="646331"/>
          </a:xfrm>
          <a:prstGeom prst="rect">
            <a:avLst/>
          </a:prstGeom>
          <a:noFill/>
        </p:spPr>
        <p:txBody>
          <a:bodyPr wrap="square" rtlCol="0">
            <a:spAutoFit/>
          </a:bodyPr>
          <a:lstStyle/>
          <a:p>
            <a:pPr algn="ctr"/>
            <a:r>
              <a:rPr lang="en-US" err="1"/>
              <a:t>NodeMCU</a:t>
            </a:r>
            <a:endParaRPr lang="en-US"/>
          </a:p>
          <a:p>
            <a:pPr algn="ctr"/>
            <a:r>
              <a:rPr lang="en-US" b="1"/>
              <a:t>ESP8266</a:t>
            </a:r>
          </a:p>
        </p:txBody>
      </p:sp>
      <p:sp>
        <p:nvSpPr>
          <p:cNvPr id="13" name="Rectangle 2">
            <a:extLst>
              <a:ext uri="{FF2B5EF4-FFF2-40B4-BE49-F238E27FC236}">
                <a16:creationId xmlns:a16="http://schemas.microsoft.com/office/drawing/2014/main" id="{F67E506D-D315-4497-A363-FE3296309F77}"/>
              </a:ext>
            </a:extLst>
          </p:cNvPr>
          <p:cNvSpPr>
            <a:spLocks noChangeArrowheads="1"/>
          </p:cNvSpPr>
          <p:nvPr/>
        </p:nvSpPr>
        <p:spPr bwMode="auto">
          <a:xfrm>
            <a:off x="5454057" y="1721936"/>
            <a:ext cx="6209179"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ESP8266</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mạch</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vi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ta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thiết</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bị</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tử</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Thêm</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hợp</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1"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wi-fi 2.4GHz</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lập</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800" b="0" i="0" u="none" strike="noStrike" cap="none" normalizeH="0" baseline="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kumimoji="0" lang="en-US" altLang="en-US" sz="2800" b="0" i="0" u="none" strike="noStrike" cap="none" normalizeH="0" baseline="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lvl="0" indent="457200" algn="just" defTabSz="914400" eaLnBrk="0" fontAlgn="base" hangingPunct="0">
              <a:spcBef>
                <a:spcPct val="0"/>
              </a:spcBef>
              <a:spcAft>
                <a:spcPct val="0"/>
              </a:spcAft>
            </a:pPr>
            <a:r>
              <a:rPr lang="en-US" altLang="en-US" sz="2800" b="1">
                <a:latin typeface="Times New Roman" panose="02020603050405020304" pitchFamily="18" charset="0"/>
                <a:cs typeface="Times New Roman" panose="02020603050405020304" pitchFamily="18" charset="0"/>
              </a:rPr>
              <a:t>ESP8266</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sẽ</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có</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tác</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dụng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nhận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tín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hiệu</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của</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mạch</a:t>
            </a:r>
            <a:r>
              <a:rPr lang="en-US" altLang="en-US" sz="2800">
                <a:latin typeface="Times New Roman" panose="02020603050405020304" pitchFamily="18" charset="0"/>
                <a:cs typeface="Times New Roman" panose="02020603050405020304" pitchFamily="18" charset="0"/>
              </a:rPr>
              <a:t> </a:t>
            </a:r>
            <a:r>
              <a:rPr lang="en-US" altLang="en-US" sz="2800" b="1">
                <a:latin typeface="Times New Roman" panose="02020603050405020304" pitchFamily="18" charset="0"/>
                <a:cs typeface="Times New Roman" panose="02020603050405020304" pitchFamily="18" charset="0"/>
              </a:rPr>
              <a:t>RC522</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sau</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đó</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sử</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dụng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hệ</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thống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mạng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wifi</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có</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mặt</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tại</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cửa</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hàng</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để</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gửi</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tín</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hiệu</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về</a:t>
            </a:r>
            <a:r>
              <a:rPr lang="en-US" altLang="en-US" sz="2800">
                <a:latin typeface="Times New Roman" panose="02020603050405020304" pitchFamily="18" charset="0"/>
                <a:cs typeface="Times New Roman" panose="02020603050405020304" pitchFamily="18" charset="0"/>
              </a:rPr>
              <a:t> </a:t>
            </a:r>
            <a:r>
              <a:rPr lang="en-US" altLang="en-US" sz="2800" b="1">
                <a:latin typeface="Times New Roman" panose="02020603050405020304" pitchFamily="18" charset="0"/>
                <a:cs typeface="Times New Roman" panose="02020603050405020304" pitchFamily="18" charset="0"/>
              </a:rPr>
              <a:t>server MQTT </a:t>
            </a:r>
            <a:r>
              <a:rPr lang="en-US" altLang="en-US" sz="2800" err="1">
                <a:latin typeface="Times New Roman" panose="02020603050405020304" pitchFamily="18" charset="0"/>
                <a:cs typeface="Times New Roman" panose="02020603050405020304" pitchFamily="18" charset="0"/>
              </a:rPr>
              <a:t>để</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xử</a:t>
            </a:r>
            <a:r>
              <a:rPr lang="en-US" altLang="en-US" sz="2800">
                <a:latin typeface="Times New Roman" panose="02020603050405020304" pitchFamily="18" charset="0"/>
                <a:cs typeface="Times New Roman" panose="02020603050405020304" pitchFamily="18" charset="0"/>
              </a:rPr>
              <a:t> </a:t>
            </a:r>
            <a:r>
              <a:rPr lang="en-US" altLang="en-US" sz="2800" err="1">
                <a:latin typeface="Times New Roman" panose="02020603050405020304" pitchFamily="18" charset="0"/>
                <a:cs typeface="Times New Roman" panose="02020603050405020304" pitchFamily="18" charset="0"/>
              </a:rPr>
              <a:t>lý</a:t>
            </a:r>
            <a:r>
              <a:rPr lang="en-US" altLang="en-US" sz="2800">
                <a:latin typeface="Times New Roman" panose="02020603050405020304" pitchFamily="18" charset="0"/>
                <a:cs typeface="Times New Roman" panose="02020603050405020304" pitchFamily="18" charset="0"/>
              </a:rPr>
              <a:t>.</a:t>
            </a:r>
            <a:endParaRPr kumimoji="0" lang="en-US" alt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6A0BF85-4C40-4357-93FA-CAC4FE1E3A68}"/>
              </a:ext>
            </a:extLst>
          </p:cNvPr>
          <p:cNvSpPr>
            <a:spLocks noChangeAspect="1" noChangeArrowheads="1"/>
          </p:cNvSpPr>
          <p:nvPr/>
        </p:nvSpPr>
        <p:spPr bwMode="auto">
          <a:xfrm>
            <a:off x="-134471" y="4552950"/>
            <a:ext cx="8890" cy="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5" name="Rectangle 3">
            <a:extLst>
              <a:ext uri="{FF2B5EF4-FFF2-40B4-BE49-F238E27FC236}">
                <a16:creationId xmlns:a16="http://schemas.microsoft.com/office/drawing/2014/main" id="{DD3EF4FC-CF75-4334-BC20-21D1663C970F}"/>
              </a:ext>
            </a:extLst>
          </p:cNvPr>
          <p:cNvSpPr>
            <a:spLocks noChangeArrowheads="1"/>
          </p:cNvSpPr>
          <p:nvPr/>
        </p:nvSpPr>
        <p:spPr bwMode="auto">
          <a:xfrm>
            <a:off x="-134471" y="50196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3">
            <a:extLst>
              <a:ext uri="{FF2B5EF4-FFF2-40B4-BE49-F238E27FC236}">
                <a16:creationId xmlns:a16="http://schemas.microsoft.com/office/drawing/2014/main" id="{A2987658-18B4-44B0-998F-F99EA862356D}"/>
              </a:ext>
            </a:extLst>
          </p:cNvPr>
          <p:cNvSpPr txBox="1">
            <a:spLocks/>
          </p:cNvSpPr>
          <p:nvPr/>
        </p:nvSpPr>
        <p:spPr>
          <a:xfrm>
            <a:off x="11311128" y="62727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ED8BB-0197-432D-94CB-A37C75AAC944}" type="slidenum">
              <a:rPr lang="en-US" smtClean="0"/>
              <a:pPr/>
              <a:t>25</a:t>
            </a:fld>
            <a:endParaRPr lang="en-US"/>
          </a:p>
        </p:txBody>
      </p:sp>
      <p:pic>
        <p:nvPicPr>
          <p:cNvPr id="11" name="Picture 10">
            <a:extLst>
              <a:ext uri="{FF2B5EF4-FFF2-40B4-BE49-F238E27FC236}">
                <a16:creationId xmlns:a16="http://schemas.microsoft.com/office/drawing/2014/main" id="{B01795A0-D86D-4977-B652-B7E754B1FE95}"/>
              </a:ext>
            </a:extLst>
          </p:cNvPr>
          <p:cNvPicPr>
            <a:picLocks noChangeAspect="1"/>
          </p:cNvPicPr>
          <p:nvPr/>
        </p:nvPicPr>
        <p:blipFill>
          <a:blip r:embed="rId3"/>
          <a:stretch>
            <a:fillRect/>
          </a:stretch>
        </p:blipFill>
        <p:spPr>
          <a:xfrm>
            <a:off x="443636" y="311897"/>
            <a:ext cx="11573674" cy="6143449"/>
          </a:xfrm>
          <a:prstGeom prst="rect">
            <a:avLst/>
          </a:prstGeom>
        </p:spPr>
      </p:pic>
    </p:spTree>
    <p:extLst>
      <p:ext uri="{BB962C8B-B14F-4D97-AF65-F5344CB8AC3E}">
        <p14:creationId xmlns:p14="http://schemas.microsoft.com/office/powerpoint/2010/main" val="8638507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B9A24E-7C93-4B66-84CB-3639F3539479}"/>
              </a:ext>
            </a:extLst>
          </p:cNvPr>
          <p:cNvSpPr>
            <a:spLocks noGrp="1"/>
          </p:cNvSpPr>
          <p:nvPr>
            <p:ph type="sldNum" sz="quarter" idx="12"/>
          </p:nvPr>
        </p:nvSpPr>
        <p:spPr/>
        <p:txBody>
          <a:bodyPr/>
          <a:lstStyle/>
          <a:p>
            <a:fld id="{033ED8BB-0197-432D-94CB-A37C75AAC944}" type="slidenum">
              <a:rPr lang="en-US" smtClean="0"/>
              <a:t>26</a:t>
            </a:fld>
            <a:endParaRPr lang="en-US"/>
          </a:p>
        </p:txBody>
      </p:sp>
      <p:sp>
        <p:nvSpPr>
          <p:cNvPr id="5" name="Slide Number Placeholder 3">
            <a:extLst>
              <a:ext uri="{FF2B5EF4-FFF2-40B4-BE49-F238E27FC236}">
                <a16:creationId xmlns:a16="http://schemas.microsoft.com/office/drawing/2014/main" id="{6C24843D-10DD-4F61-A5F2-71387C3CB016}"/>
              </a:ext>
            </a:extLst>
          </p:cNvPr>
          <p:cNvSpPr txBox="1">
            <a:spLocks/>
          </p:cNvSpPr>
          <p:nvPr/>
        </p:nvSpPr>
        <p:spPr>
          <a:xfrm>
            <a:off x="11311128" y="62727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ED8BB-0197-432D-94CB-A37C75AAC944}" type="slidenum">
              <a:rPr lang="en-US" smtClean="0"/>
              <a:pPr/>
              <a:t>26</a:t>
            </a:fld>
            <a:endParaRPr lang="en-US"/>
          </a:p>
        </p:txBody>
      </p:sp>
      <p:pic>
        <p:nvPicPr>
          <p:cNvPr id="6" name="Picture 8" descr="Buy RC522 RFID Reader Writer SPI RFID Tag Online In India | Robu.in">
            <a:extLst>
              <a:ext uri="{FF2B5EF4-FFF2-40B4-BE49-F238E27FC236}">
                <a16:creationId xmlns:a16="http://schemas.microsoft.com/office/drawing/2014/main" id="{EA69EC84-BE71-4517-B800-3196A1BE6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400" y="1174750"/>
            <a:ext cx="4483620" cy="29403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5AB9ED-7069-4BFF-8FC1-F50B148B956D}"/>
              </a:ext>
            </a:extLst>
          </p:cNvPr>
          <p:cNvSpPr txBox="1"/>
          <p:nvPr/>
        </p:nvSpPr>
        <p:spPr>
          <a:xfrm>
            <a:off x="8482505" y="4483372"/>
            <a:ext cx="1851527" cy="646331"/>
          </a:xfrm>
          <a:prstGeom prst="rect">
            <a:avLst/>
          </a:prstGeom>
          <a:noFill/>
        </p:spPr>
        <p:txBody>
          <a:bodyPr wrap="square" rtlCol="0">
            <a:spAutoFit/>
          </a:bodyPr>
          <a:lstStyle/>
          <a:p>
            <a:r>
              <a:rPr lang="en-US"/>
              <a:t>RFID READER</a:t>
            </a:r>
          </a:p>
          <a:p>
            <a:pPr algn="ctr"/>
            <a:r>
              <a:rPr lang="en-US" b="1"/>
              <a:t>RC522</a:t>
            </a:r>
          </a:p>
        </p:txBody>
      </p:sp>
      <p:sp>
        <p:nvSpPr>
          <p:cNvPr id="8" name="Rectangle 7">
            <a:extLst>
              <a:ext uri="{FF2B5EF4-FFF2-40B4-BE49-F238E27FC236}">
                <a16:creationId xmlns:a16="http://schemas.microsoft.com/office/drawing/2014/main" id="{ACA62886-7956-4121-9302-8A1F06A2E743}"/>
              </a:ext>
            </a:extLst>
          </p:cNvPr>
          <p:cNvSpPr/>
          <p:nvPr/>
        </p:nvSpPr>
        <p:spPr>
          <a:xfrm>
            <a:off x="421980" y="1242893"/>
            <a:ext cx="6146352" cy="3688959"/>
          </a:xfrm>
          <a:prstGeom prst="rect">
            <a:avLst/>
          </a:prstGeom>
        </p:spPr>
        <p:txBody>
          <a:bodyPr wrap="square">
            <a:spAutoFit/>
          </a:bodyPr>
          <a:lstStyle/>
          <a:p>
            <a:pPr indent="457200" algn="just">
              <a:lnSpc>
                <a:spcPct val="150000"/>
              </a:lnSpc>
              <a:spcAft>
                <a:spcPts val="800"/>
              </a:spcAft>
            </a:pPr>
            <a:r>
              <a:rPr lang="en-US" sz="2200" err="1">
                <a:latin typeface="Times New Roman" panose="02020603050405020304" pitchFamily="18" charset="0"/>
                <a:ea typeface="Calibri" panose="020F0502020204030204" pitchFamily="34" charset="0"/>
                <a:cs typeface="Times New Roman" panose="02020603050405020304" pitchFamily="18" charset="0"/>
              </a:rPr>
              <a:t>Vị</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trí</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lắp</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đặt</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của</a:t>
            </a:r>
            <a:r>
              <a:rPr lang="en-US" sz="2200">
                <a:latin typeface="Times New Roman" panose="02020603050405020304" pitchFamily="18" charset="0"/>
                <a:ea typeface="Calibri" panose="020F0502020204030204" pitchFamily="34" charset="0"/>
                <a:cs typeface="Times New Roman" panose="02020603050405020304" pitchFamily="18" charset="0"/>
              </a:rPr>
              <a:t> module </a:t>
            </a:r>
            <a:r>
              <a:rPr lang="en-US" sz="2200" b="1">
                <a:latin typeface="Times New Roman" panose="02020603050405020304" pitchFamily="18" charset="0"/>
                <a:ea typeface="Calibri" panose="020F0502020204030204" pitchFamily="34" charset="0"/>
                <a:cs typeface="Times New Roman" panose="02020603050405020304" pitchFamily="18" charset="0"/>
              </a:rPr>
              <a:t>RC522</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sẽ</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là</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b="1" err="1">
                <a:latin typeface="Times New Roman" panose="02020603050405020304" pitchFamily="18" charset="0"/>
                <a:ea typeface="Calibri" panose="020F0502020204030204" pitchFamily="34" charset="0"/>
                <a:cs typeface="Times New Roman" panose="02020603050405020304" pitchFamily="18" charset="0"/>
              </a:rPr>
              <a:t>dưới</a:t>
            </a:r>
            <a:r>
              <a:rPr lang="en-US" sz="2200" b="1">
                <a:latin typeface="Times New Roman" panose="02020603050405020304" pitchFamily="18" charset="0"/>
                <a:ea typeface="Calibri" panose="020F0502020204030204" pitchFamily="34" charset="0"/>
                <a:cs typeface="Times New Roman" panose="02020603050405020304" pitchFamily="18" charset="0"/>
              </a:rPr>
              <a:t> </a:t>
            </a:r>
            <a:r>
              <a:rPr lang="en-US" sz="2200" b="1" err="1">
                <a:latin typeface="Times New Roman" panose="02020603050405020304" pitchFamily="18" charset="0"/>
                <a:ea typeface="Calibri" panose="020F0502020204030204" pitchFamily="34" charset="0"/>
                <a:cs typeface="Times New Roman" panose="02020603050405020304" pitchFamily="18" charset="0"/>
              </a:rPr>
              <a:t>của</a:t>
            </a:r>
            <a:r>
              <a:rPr lang="en-US" sz="2200" b="1">
                <a:latin typeface="Times New Roman" panose="02020603050405020304" pitchFamily="18" charset="0"/>
                <a:ea typeface="Calibri" panose="020F0502020204030204" pitchFamily="34" charset="0"/>
                <a:cs typeface="Times New Roman" panose="02020603050405020304" pitchFamily="18" charset="0"/>
              </a:rPr>
              <a:t> </a:t>
            </a:r>
            <a:r>
              <a:rPr lang="en-US" sz="2200" b="1" err="1">
                <a:latin typeface="Times New Roman" panose="02020603050405020304" pitchFamily="18" charset="0"/>
                <a:ea typeface="Calibri" panose="020F0502020204030204" pitchFamily="34" charset="0"/>
                <a:cs typeface="Times New Roman" panose="02020603050405020304" pitchFamily="18" charset="0"/>
              </a:rPr>
              <a:t>kệ</a:t>
            </a:r>
            <a:r>
              <a:rPr lang="en-US" sz="2200" b="1">
                <a:latin typeface="Times New Roman" panose="02020603050405020304" pitchFamily="18" charset="0"/>
                <a:ea typeface="Calibri" panose="020F0502020204030204" pitchFamily="34" charset="0"/>
                <a:cs typeface="Times New Roman" panose="02020603050405020304" pitchFamily="18" charset="0"/>
              </a:rPr>
              <a:t> </a:t>
            </a:r>
            <a:r>
              <a:rPr lang="en-US" sz="2200" b="1" err="1">
                <a:latin typeface="Times New Roman" panose="02020603050405020304" pitchFamily="18" charset="0"/>
                <a:ea typeface="Calibri" panose="020F0502020204030204" pitchFamily="34" charset="0"/>
                <a:cs typeface="Times New Roman" panose="02020603050405020304" pitchFamily="18" charset="0"/>
              </a:rPr>
              <a:t>hàng</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để</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khi</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một</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sản</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phẩm</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được</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lấy</a:t>
            </a:r>
            <a:r>
              <a:rPr lang="en-US" sz="2200">
                <a:latin typeface="Times New Roman" panose="02020603050405020304" pitchFamily="18" charset="0"/>
                <a:ea typeface="Calibri" panose="020F0502020204030204" pitchFamily="34" charset="0"/>
                <a:cs typeface="Times New Roman" panose="02020603050405020304" pitchFamily="18" charset="0"/>
              </a:rPr>
              <a:t> ra </a:t>
            </a:r>
            <a:r>
              <a:rPr lang="en-US" sz="2200" err="1">
                <a:latin typeface="Times New Roman" panose="02020603050405020304" pitchFamily="18" charset="0"/>
                <a:ea typeface="Calibri" panose="020F0502020204030204" pitchFamily="34" charset="0"/>
                <a:cs typeface="Times New Roman" panose="02020603050405020304" pitchFamily="18" charset="0"/>
              </a:rPr>
              <a:t>khỏi</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kệ</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hàng</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thì</a:t>
            </a:r>
            <a:r>
              <a:rPr lang="en-US" sz="2200">
                <a:latin typeface="Times New Roman" panose="02020603050405020304" pitchFamily="18" charset="0"/>
                <a:ea typeface="Calibri" panose="020F0502020204030204" pitchFamily="34" charset="0"/>
                <a:cs typeface="Times New Roman" panose="02020603050405020304" pitchFamily="18" charset="0"/>
              </a:rPr>
              <a:t> module </a:t>
            </a:r>
            <a:r>
              <a:rPr lang="en-US" sz="2200" b="1">
                <a:latin typeface="Times New Roman" panose="02020603050405020304" pitchFamily="18" charset="0"/>
                <a:ea typeface="Calibri" panose="020F0502020204030204" pitchFamily="34" charset="0"/>
                <a:cs typeface="Times New Roman" panose="02020603050405020304" pitchFamily="18" charset="0"/>
              </a:rPr>
              <a:t>RC522</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sẽ</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đọc</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được</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dữ</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liệu</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của</a:t>
            </a:r>
            <a:r>
              <a:rPr lang="en-US" sz="2200">
                <a:latin typeface="Times New Roman" panose="02020603050405020304" pitchFamily="18" charset="0"/>
                <a:ea typeface="Calibri" panose="020F0502020204030204" pitchFamily="34" charset="0"/>
                <a:cs typeface="Times New Roman" panose="02020603050405020304" pitchFamily="18" charset="0"/>
              </a:rPr>
              <a:t> RFID tag </a:t>
            </a:r>
            <a:r>
              <a:rPr lang="en-US" sz="2200" err="1">
                <a:latin typeface="Times New Roman" panose="02020603050405020304" pitchFamily="18" charset="0"/>
                <a:ea typeface="Calibri" panose="020F0502020204030204" pitchFamily="34" charset="0"/>
                <a:cs typeface="Times New Roman" panose="02020603050405020304" pitchFamily="18" charset="0"/>
              </a:rPr>
              <a:t>và</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gửi</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về</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mạch</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b="1" err="1">
                <a:latin typeface="Times New Roman" panose="02020603050405020304" pitchFamily="18" charset="0"/>
                <a:ea typeface="Calibri" panose="020F0502020204030204" pitchFamily="34" charset="0"/>
                <a:cs typeface="Times New Roman" panose="02020603050405020304" pitchFamily="18" charset="0"/>
              </a:rPr>
              <a:t>NodeMCU</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để</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gửi</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lên</a:t>
            </a:r>
            <a:r>
              <a:rPr lang="en-US" sz="2200">
                <a:latin typeface="Times New Roman" panose="02020603050405020304" pitchFamily="18" charset="0"/>
                <a:ea typeface="Calibri" panose="020F0502020204030204" pitchFamily="34" charset="0"/>
                <a:cs typeface="Times New Roman" panose="02020603050405020304" pitchFamily="18" charset="0"/>
              </a:rPr>
              <a:t> server.</a:t>
            </a:r>
          </a:p>
          <a:p>
            <a:pPr indent="457200" algn="just">
              <a:lnSpc>
                <a:spcPct val="150000"/>
              </a:lnSpc>
              <a:spcAft>
                <a:spcPts val="800"/>
              </a:spcAft>
            </a:pPr>
            <a:r>
              <a:rPr lang="en-US" sz="2200" err="1">
                <a:latin typeface="Times New Roman" panose="02020603050405020304" pitchFamily="18" charset="0"/>
                <a:ea typeface="Calibri" panose="020F0502020204030204" pitchFamily="34" charset="0"/>
                <a:cs typeface="Times New Roman" panose="02020603050405020304" pitchFamily="18" charset="0"/>
              </a:rPr>
              <a:t>Khoảng</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cách</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đọc</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sẽ</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là</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từ</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b="1">
                <a:latin typeface="Times New Roman" panose="02020603050405020304" pitchFamily="18" charset="0"/>
                <a:ea typeface="Calibri" panose="020F0502020204030204" pitchFamily="34" charset="0"/>
                <a:cs typeface="Times New Roman" panose="02020603050405020304" pitchFamily="18" charset="0"/>
              </a:rPr>
              <a:t>0 </a:t>
            </a:r>
            <a:r>
              <a:rPr lang="en-US" sz="2200" b="1" err="1">
                <a:latin typeface="Times New Roman" panose="02020603050405020304" pitchFamily="18" charset="0"/>
                <a:ea typeface="Calibri" panose="020F0502020204030204" pitchFamily="34" charset="0"/>
                <a:cs typeface="Times New Roman" panose="02020603050405020304" pitchFamily="18" charset="0"/>
              </a:rPr>
              <a:t>đến</a:t>
            </a:r>
            <a:r>
              <a:rPr lang="en-US" sz="2200" b="1">
                <a:latin typeface="Times New Roman" panose="02020603050405020304" pitchFamily="18" charset="0"/>
                <a:ea typeface="Calibri" panose="020F0502020204030204" pitchFamily="34" charset="0"/>
                <a:cs typeface="Times New Roman" panose="02020603050405020304" pitchFamily="18" charset="0"/>
              </a:rPr>
              <a:t> 60mm </a:t>
            </a:r>
            <a:r>
              <a:rPr lang="en-US" sz="2200" err="1">
                <a:latin typeface="Times New Roman" panose="02020603050405020304" pitchFamily="18" charset="0"/>
                <a:ea typeface="Calibri" panose="020F0502020204030204" pitchFamily="34" charset="0"/>
                <a:cs typeface="Times New Roman" panose="02020603050405020304" pitchFamily="18" charset="0"/>
              </a:rPr>
              <a:t>hoàn</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toàn</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có</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thể</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sử</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dụng</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trong</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các</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kệ</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hàng</a:t>
            </a:r>
            <a:r>
              <a:rPr lang="en-US" sz="2200">
                <a:latin typeface="Times New Roman" panose="02020603050405020304" pitchFamily="18" charset="0"/>
                <a:ea typeface="Calibri" panose="020F0502020204030204" pitchFamily="34" charset="0"/>
                <a:cs typeface="Times New Roman" panose="02020603050405020304" pitchFamily="18" charset="0"/>
              </a:rPr>
              <a:t> </a:t>
            </a:r>
            <a:r>
              <a:rPr lang="en-US" sz="2200" err="1">
                <a:latin typeface="Times New Roman" panose="02020603050405020304" pitchFamily="18" charset="0"/>
                <a:ea typeface="Calibri" panose="020F0502020204030204" pitchFamily="34" charset="0"/>
                <a:cs typeface="Times New Roman" panose="02020603050405020304" pitchFamily="18" charset="0"/>
              </a:rPr>
              <a:t>tiêu</a:t>
            </a:r>
            <a:r>
              <a:rPr lang="en-US" sz="2200">
                <a:latin typeface="Times New Roman" panose="02020603050405020304" pitchFamily="18" charset="0"/>
                <a:ea typeface="Calibri" panose="020F0502020204030204" pitchFamily="34" charset="0"/>
                <a:cs typeface="Times New Roman" panose="02020603050405020304" pitchFamily="18" charset="0"/>
              </a:rPr>
              <a:t> chuẩn</a:t>
            </a:r>
            <a:endParaRPr lang="en-US" sz="22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Arrow: Pentagon 8">
            <a:extLst>
              <a:ext uri="{FF2B5EF4-FFF2-40B4-BE49-F238E27FC236}">
                <a16:creationId xmlns:a16="http://schemas.microsoft.com/office/drawing/2014/main" id="{4FD6819B-53D2-4587-90EB-859037C9DC47}"/>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latin typeface="Times New Roman" panose="02020603050405020304" pitchFamily="18" charset="0"/>
                <a:ea typeface="Calibri" panose="020F0502020204030204" pitchFamily="34" charset="0"/>
              </a:rPr>
              <a:t>Phần</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cứng</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sử</a:t>
            </a:r>
            <a:r>
              <a:rPr lang="en-US" sz="2800" b="1">
                <a:latin typeface="Times New Roman" panose="02020603050405020304" pitchFamily="18" charset="0"/>
                <a:ea typeface="Calibri" panose="020F0502020204030204" pitchFamily="34" charset="0"/>
              </a:rPr>
              <a:t> dụng (2/4)</a:t>
            </a:r>
            <a:endParaRPr lang="en-US" sz="1400" b="1">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17D453A-937A-4A51-AF27-DC0F89171BA6}"/>
              </a:ext>
            </a:extLst>
          </p:cNvPr>
          <p:cNvPicPr/>
          <p:nvPr/>
        </p:nvPicPr>
        <p:blipFill>
          <a:blip r:embed="rId3"/>
          <a:stretch>
            <a:fillRect/>
          </a:stretch>
        </p:blipFill>
        <p:spPr>
          <a:xfrm>
            <a:off x="268574" y="1242893"/>
            <a:ext cx="11682634" cy="4858104"/>
          </a:xfrm>
          <a:prstGeom prst="rect">
            <a:avLst/>
          </a:prstGeom>
        </p:spPr>
      </p:pic>
    </p:spTree>
    <p:extLst>
      <p:ext uri="{BB962C8B-B14F-4D97-AF65-F5344CB8AC3E}">
        <p14:creationId xmlns:p14="http://schemas.microsoft.com/office/powerpoint/2010/main" val="9616988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3DA92A-55A4-49F0-9CEB-7C882C610303}"/>
              </a:ext>
            </a:extLst>
          </p:cNvPr>
          <p:cNvSpPr>
            <a:spLocks noGrp="1"/>
          </p:cNvSpPr>
          <p:nvPr>
            <p:ph type="sldNum" sz="quarter" idx="12"/>
          </p:nvPr>
        </p:nvSpPr>
        <p:spPr/>
        <p:txBody>
          <a:bodyPr/>
          <a:lstStyle/>
          <a:p>
            <a:fld id="{033ED8BB-0197-432D-94CB-A37C75AAC944}" type="slidenum">
              <a:rPr lang="en-US" smtClean="0"/>
              <a:t>27</a:t>
            </a:fld>
            <a:endParaRPr lang="en-US"/>
          </a:p>
        </p:txBody>
      </p:sp>
      <p:sp>
        <p:nvSpPr>
          <p:cNvPr id="6" name="Rectangle 2">
            <a:extLst>
              <a:ext uri="{FF2B5EF4-FFF2-40B4-BE49-F238E27FC236}">
                <a16:creationId xmlns:a16="http://schemas.microsoft.com/office/drawing/2014/main" id="{B58F2795-9A4B-4E45-906C-6292579C613B}"/>
              </a:ext>
            </a:extLst>
          </p:cNvPr>
          <p:cNvSpPr>
            <a:spLocks noChangeArrowheads="1"/>
          </p:cNvSpPr>
          <p:nvPr/>
        </p:nvSpPr>
        <p:spPr bwMode="auto">
          <a:xfrm>
            <a:off x="4959350" y="438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Arrow: Pentagon 8">
            <a:extLst>
              <a:ext uri="{FF2B5EF4-FFF2-40B4-BE49-F238E27FC236}">
                <a16:creationId xmlns:a16="http://schemas.microsoft.com/office/drawing/2014/main" id="{184C895A-BC7D-41B7-B161-E26A42038D58}"/>
              </a:ext>
            </a:extLst>
          </p:cNvPr>
          <p:cNvSpPr/>
          <p:nvPr/>
        </p:nvSpPr>
        <p:spPr>
          <a:xfrm>
            <a:off x="0"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latin typeface="Times New Roman" panose="02020603050405020304" pitchFamily="18" charset="0"/>
                <a:ea typeface="Calibri" panose="020F0502020204030204" pitchFamily="34" charset="0"/>
              </a:rPr>
              <a:t>Phần</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cứng</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sử</a:t>
            </a:r>
            <a:r>
              <a:rPr lang="en-US" sz="2800" b="1">
                <a:latin typeface="Times New Roman" panose="02020603050405020304" pitchFamily="18" charset="0"/>
                <a:ea typeface="Calibri" panose="020F0502020204030204" pitchFamily="34" charset="0"/>
              </a:rPr>
              <a:t> dụng (3/4)</a:t>
            </a:r>
            <a:endParaRPr lang="en-US" sz="1400" b="1">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AE3CEAA1-180E-473A-BD8F-B8AA31FFE43F}"/>
              </a:ext>
            </a:extLst>
          </p:cNvPr>
          <p:cNvSpPr>
            <a:spLocks noChangeArrowheads="1"/>
          </p:cNvSpPr>
          <p:nvPr/>
        </p:nvSpPr>
        <p:spPr bwMode="auto">
          <a:xfrm>
            <a:off x="6672893" y="6176244"/>
            <a:ext cx="48064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vi-VN" altLang="en-US" sz="2400">
                <a:latin typeface="Times New Roman" panose="02020603050405020304" pitchFamily="18" charset="0"/>
                <a:cs typeface="Times New Roman" panose="02020603050405020304" pitchFamily="18" charset="0"/>
              </a:rPr>
              <a:t> Ảnh sản phẩm m</a:t>
            </a:r>
            <a:r>
              <a:rPr lang="en-US" altLang="en-US" sz="2400">
                <a:latin typeface="Times New Roman" panose="02020603050405020304" pitchFamily="18" charset="0"/>
                <a:cs typeface="Times New Roman" panose="02020603050405020304" pitchFamily="18" charset="0"/>
              </a:rPr>
              <a:t>ô </a:t>
            </a:r>
            <a:r>
              <a:rPr lang="en-US" altLang="en-US" sz="2400" err="1">
                <a:latin typeface="Times New Roman" panose="02020603050405020304" pitchFamily="18" charset="0"/>
                <a:cs typeface="Times New Roman" panose="02020603050405020304" pitchFamily="18" charset="0"/>
              </a:rPr>
              <a:t>hình</a:t>
            </a:r>
            <a:r>
              <a:rPr lang="en-US" altLang="en-US" sz="2400">
                <a:latin typeface="Times New Roman" panose="02020603050405020304" pitchFamily="18" charset="0"/>
                <a:cs typeface="Times New Roman" panose="02020603050405020304" pitchFamily="18" charset="0"/>
              </a:rPr>
              <a:t> </a:t>
            </a:r>
            <a:r>
              <a:rPr lang="en-US" altLang="en-US" sz="2400" err="1">
                <a:latin typeface="Times New Roman" panose="02020603050405020304" pitchFamily="18" charset="0"/>
                <a:cs typeface="Times New Roman" panose="02020603050405020304" pitchFamily="18" charset="0"/>
              </a:rPr>
              <a:t>đọc</a:t>
            </a:r>
            <a:r>
              <a:rPr lang="en-US" altLang="en-US" sz="2400">
                <a:latin typeface="Times New Roman" panose="02020603050405020304" pitchFamily="18" charset="0"/>
                <a:cs typeface="Times New Roman" panose="02020603050405020304" pitchFamily="18" charset="0"/>
              </a:rPr>
              <a:t> RFID</a:t>
            </a:r>
            <a:endParaRPr kumimoji="0" lang="en-US" altLang="en-US" sz="32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1E17626-6D1C-42E3-A11C-406F05CF3C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03101" y="1164291"/>
            <a:ext cx="5261238" cy="4802169"/>
          </a:xfrm>
          <a:prstGeom prst="rect">
            <a:avLst/>
          </a:prstGeom>
          <a:noFill/>
          <a:ln>
            <a:noFill/>
          </a:ln>
        </p:spPr>
      </p:pic>
      <p:pic>
        <p:nvPicPr>
          <p:cNvPr id="8" name="Picture 7">
            <a:extLst>
              <a:ext uri="{FF2B5EF4-FFF2-40B4-BE49-F238E27FC236}">
                <a16:creationId xmlns:a16="http://schemas.microsoft.com/office/drawing/2014/main" id="{95F5EA8E-B12C-46F7-B8F2-5574C7DC57A4}"/>
              </a:ext>
            </a:extLst>
          </p:cNvPr>
          <p:cNvPicPr/>
          <p:nvPr/>
        </p:nvPicPr>
        <p:blipFill>
          <a:blip r:embed="rId3"/>
          <a:stretch>
            <a:fillRect/>
          </a:stretch>
        </p:blipFill>
        <p:spPr>
          <a:xfrm>
            <a:off x="1335147" y="1857078"/>
            <a:ext cx="4536597" cy="323913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1" name="TextBox 10">
            <a:extLst>
              <a:ext uri="{FF2B5EF4-FFF2-40B4-BE49-F238E27FC236}">
                <a16:creationId xmlns:a16="http://schemas.microsoft.com/office/drawing/2014/main" id="{7BC0EC1B-2BB7-4BA4-B3B1-3573F245F078}"/>
              </a:ext>
            </a:extLst>
          </p:cNvPr>
          <p:cNvSpPr txBox="1"/>
          <p:nvPr/>
        </p:nvSpPr>
        <p:spPr>
          <a:xfrm>
            <a:off x="498273" y="6057942"/>
            <a:ext cx="5961529" cy="579967"/>
          </a:xfrm>
          <a:prstGeom prst="rect">
            <a:avLst/>
          </a:prstGeom>
          <a:noFill/>
        </p:spPr>
        <p:txBody>
          <a:bodyPr wrap="square">
            <a:spAutoFit/>
          </a:bodyPr>
          <a:lstStyle/>
          <a:p>
            <a:pPr marL="0" marR="0" algn="ctr">
              <a:lnSpc>
                <a:spcPct val="150000"/>
              </a:lnSpc>
              <a:spcBef>
                <a:spcPts val="0"/>
              </a:spcBef>
              <a:spcAft>
                <a:spcPts val="0"/>
              </a:spcAft>
            </a:pPr>
            <a:r>
              <a:rPr lang="vi-VN" sz="2400">
                <a:effectLst/>
                <a:latin typeface="Times New Roman" panose="02020603050405020304" pitchFamily="18" charset="0"/>
                <a:ea typeface="Times New Roman" panose="02020603050405020304" pitchFamily="18" charset="0"/>
              </a:rPr>
              <a:t>Sơ đồ k</a:t>
            </a:r>
            <a:r>
              <a:rPr lang="en-US" sz="2400">
                <a:effectLst/>
                <a:latin typeface="Times New Roman" panose="02020603050405020304" pitchFamily="18" charset="0"/>
                <a:ea typeface="Times New Roman" panose="02020603050405020304" pitchFamily="18" charset="0"/>
              </a:rPr>
              <a:t>ết nối giữa RC522 và ESP 8266</a:t>
            </a:r>
          </a:p>
        </p:txBody>
      </p:sp>
    </p:spTree>
    <p:extLst>
      <p:ext uri="{BB962C8B-B14F-4D97-AF65-F5344CB8AC3E}">
        <p14:creationId xmlns:p14="http://schemas.microsoft.com/office/powerpoint/2010/main" val="1566457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5DE8C5-7FC9-4A34-B163-68AD4FA27FF2}"/>
              </a:ext>
            </a:extLst>
          </p:cNvPr>
          <p:cNvSpPr>
            <a:spLocks noGrp="1"/>
          </p:cNvSpPr>
          <p:nvPr>
            <p:ph type="sldNum" sz="quarter" idx="12"/>
          </p:nvPr>
        </p:nvSpPr>
        <p:spPr/>
        <p:txBody>
          <a:bodyPr/>
          <a:lstStyle/>
          <a:p>
            <a:fld id="{033ED8BB-0197-432D-94CB-A37C75AAC944}" type="slidenum">
              <a:rPr lang="en-US" smtClean="0"/>
              <a:t>28</a:t>
            </a:fld>
            <a:endParaRPr lang="en-US"/>
          </a:p>
        </p:txBody>
      </p:sp>
      <p:sp>
        <p:nvSpPr>
          <p:cNvPr id="6" name="Rectangle 3">
            <a:extLst>
              <a:ext uri="{FF2B5EF4-FFF2-40B4-BE49-F238E27FC236}">
                <a16:creationId xmlns:a16="http://schemas.microsoft.com/office/drawing/2014/main" id="{9D7633C7-B352-4BC2-B16F-9384FDAAFE27}"/>
              </a:ext>
            </a:extLst>
          </p:cNvPr>
          <p:cNvSpPr>
            <a:spLocks noChangeArrowheads="1"/>
          </p:cNvSpPr>
          <p:nvPr/>
        </p:nvSpPr>
        <p:spPr bwMode="auto">
          <a:xfrm>
            <a:off x="827711" y="5567440"/>
            <a:ext cx="48064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400" b="1" i="0">
                <a:solidFill>
                  <a:srgbClr val="222222"/>
                </a:solidFill>
                <a:effectLst/>
                <a:latin typeface="-apple-system"/>
              </a:rPr>
              <a:t>Webcam Dahua Z2 - 720P</a:t>
            </a:r>
          </a:p>
        </p:txBody>
      </p:sp>
      <p:sp>
        <p:nvSpPr>
          <p:cNvPr id="7" name="Rectangle 6">
            <a:extLst>
              <a:ext uri="{FF2B5EF4-FFF2-40B4-BE49-F238E27FC236}">
                <a16:creationId xmlns:a16="http://schemas.microsoft.com/office/drawing/2014/main" id="{5DEA59C2-8F63-44AC-882B-BD55E5FD92B0}"/>
              </a:ext>
            </a:extLst>
          </p:cNvPr>
          <p:cNvSpPr/>
          <p:nvPr/>
        </p:nvSpPr>
        <p:spPr>
          <a:xfrm>
            <a:off x="5855208" y="1219944"/>
            <a:ext cx="6096000" cy="4097597"/>
          </a:xfrm>
          <a:prstGeom prst="rect">
            <a:avLst/>
          </a:prstGeom>
        </p:spPr>
        <p:txBody>
          <a:bodyPr>
            <a:spAutoFit/>
          </a:bodyPr>
          <a:lstStyle/>
          <a:p>
            <a:pPr indent="457200" algn="just">
              <a:lnSpc>
                <a:spcPct val="150000"/>
              </a:lnSpc>
              <a:spcAft>
                <a:spcPts val="800"/>
              </a:spcAft>
            </a:pPr>
            <a:r>
              <a:rPr lang="en-US" sz="2800" b="1" cap="all">
                <a:latin typeface="Times New Roman" panose="02020603050405020304" pitchFamily="18" charset="0"/>
                <a:ea typeface="Calibri" panose="020F0502020204030204" pitchFamily="34" charset="0"/>
                <a:cs typeface="Times New Roman" panose="02020603050405020304" pitchFamily="18" charset="0"/>
              </a:rPr>
              <a:t>THÔNG SỐ KỸ THUẬT</a:t>
            </a:r>
            <a:endParaRPr lang="en-US" sz="200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US" sz="2800" err="1">
                <a:latin typeface="Times New Roman" panose="02020603050405020304" pitchFamily="18" charset="0"/>
                <a:ea typeface="Calibri" panose="020F0502020204030204" pitchFamily="34" charset="0"/>
                <a:cs typeface="Times New Roman" panose="02020603050405020304" pitchFamily="18" charset="0"/>
              </a:rPr>
              <a:t>Độ</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phân</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giải</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tối</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đa</a:t>
            </a:r>
            <a:r>
              <a:rPr lang="en-US" sz="2800">
                <a:latin typeface="Times New Roman" panose="02020603050405020304" pitchFamily="18" charset="0"/>
                <a:ea typeface="Calibri" panose="020F0502020204030204" pitchFamily="34" charset="0"/>
                <a:cs typeface="Times New Roman" panose="02020603050405020304" pitchFamily="18" charset="0"/>
              </a:rPr>
              <a:t>: 720p/30fps</a:t>
            </a:r>
            <a:endParaRPr lang="en-US" sz="200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US" sz="2800" err="1">
                <a:latin typeface="Times New Roman" panose="02020603050405020304" pitchFamily="18" charset="0"/>
                <a:ea typeface="Calibri" panose="020F0502020204030204" pitchFamily="34" charset="0"/>
                <a:cs typeface="Times New Roman" panose="02020603050405020304" pitchFamily="18" charset="0"/>
              </a:rPr>
              <a:t>Loại</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tiêu</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cự</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Lấy</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nét</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cố</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định</a:t>
            </a:r>
            <a:endParaRPr lang="en-US" sz="200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US" sz="2800" err="1">
                <a:latin typeface="Times New Roman" panose="02020603050405020304" pitchFamily="18" charset="0"/>
                <a:ea typeface="Calibri" panose="020F0502020204030204" pitchFamily="34" charset="0"/>
                <a:cs typeface="Times New Roman" panose="02020603050405020304" pitchFamily="18" charset="0"/>
              </a:rPr>
              <a:t>Công</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nghệ</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thấu</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kính</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tiêu</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chuẩn</a:t>
            </a:r>
            <a:endParaRPr lang="en-US" sz="200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US" sz="2800" err="1">
                <a:latin typeface="Times New Roman" panose="02020603050405020304" pitchFamily="18" charset="0"/>
                <a:ea typeface="Calibri" panose="020F0502020204030204" pitchFamily="34" charset="0"/>
                <a:cs typeface="Times New Roman" panose="02020603050405020304" pitchFamily="18" charset="0"/>
              </a:rPr>
              <a:t>Micrô</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tích</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hợp</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đơn</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âm</a:t>
            </a:r>
            <a:endParaRPr lang="en-US" sz="200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US" sz="2800" err="1">
                <a:latin typeface="Times New Roman" panose="02020603050405020304" pitchFamily="18" charset="0"/>
                <a:ea typeface="Calibri" panose="020F0502020204030204" pitchFamily="34" charset="0"/>
                <a:cs typeface="Times New Roman" panose="02020603050405020304" pitchFamily="18" charset="0"/>
              </a:rPr>
              <a:t>Phạm</a:t>
            </a:r>
            <a:r>
              <a:rPr lang="en-US" sz="2800">
                <a:latin typeface="Times New Roman" panose="02020603050405020304" pitchFamily="18" charset="0"/>
                <a:ea typeface="Calibri" panose="020F0502020204030204" pitchFamily="34" charset="0"/>
                <a:cs typeface="Times New Roman" panose="02020603050405020304" pitchFamily="18" charset="0"/>
              </a:rPr>
              <a:t> vi </a:t>
            </a:r>
            <a:r>
              <a:rPr lang="en-US" sz="2800" err="1">
                <a:latin typeface="Times New Roman" panose="02020603050405020304" pitchFamily="18" charset="0"/>
                <a:ea typeface="Calibri" panose="020F0502020204030204" pitchFamily="34" charset="0"/>
                <a:cs typeface="Times New Roman" panose="02020603050405020304" pitchFamily="18" charset="0"/>
              </a:rPr>
              <a:t>quan</a:t>
            </a: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err="1">
                <a:latin typeface="Times New Roman" panose="02020603050405020304" pitchFamily="18" charset="0"/>
                <a:ea typeface="Calibri" panose="020F0502020204030204" pitchFamily="34" charset="0"/>
                <a:cs typeface="Times New Roman" panose="02020603050405020304" pitchFamily="18" charset="0"/>
              </a:rPr>
              <a:t>sát</a:t>
            </a:r>
            <a:r>
              <a:rPr lang="en-US" sz="2800">
                <a:latin typeface="Times New Roman" panose="02020603050405020304" pitchFamily="18" charset="0"/>
                <a:ea typeface="Calibri" panose="020F0502020204030204" pitchFamily="34" charset="0"/>
                <a:cs typeface="Times New Roman" panose="02020603050405020304" pitchFamily="18" charset="0"/>
              </a:rPr>
              <a:t>: 60°</a:t>
            </a:r>
            <a:endParaRPr lang="en-US" sz="2000">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US" sz="2800" b="1"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Giá</a:t>
            </a:r>
            <a:r>
              <a:rPr lang="en-US" sz="28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150,000 VND</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Arrow: Pentagon 7">
            <a:extLst>
              <a:ext uri="{FF2B5EF4-FFF2-40B4-BE49-F238E27FC236}">
                <a16:creationId xmlns:a16="http://schemas.microsoft.com/office/drawing/2014/main" id="{3B24291A-BD56-40B3-80D0-C5494C18B742}"/>
              </a:ext>
            </a:extLst>
          </p:cNvPr>
          <p:cNvSpPr/>
          <p:nvPr/>
        </p:nvSpPr>
        <p:spPr>
          <a:xfrm>
            <a:off x="-24882" y="102952"/>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latin typeface="Times New Roman" panose="02020603050405020304" pitchFamily="18" charset="0"/>
                <a:ea typeface="Calibri" panose="020F0502020204030204" pitchFamily="34" charset="0"/>
              </a:rPr>
              <a:t>Phần</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cứng</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sử</a:t>
            </a:r>
            <a:r>
              <a:rPr lang="en-US" sz="2800" b="1">
                <a:latin typeface="Times New Roman" panose="02020603050405020304" pitchFamily="18" charset="0"/>
                <a:ea typeface="Calibri" panose="020F0502020204030204" pitchFamily="34" charset="0"/>
              </a:rPr>
              <a:t> dụng (4/4)</a:t>
            </a:r>
            <a:endParaRPr lang="en-US" sz="1400" b="1">
              <a:latin typeface="Times New Roman" panose="02020603050405020304" pitchFamily="18" charset="0"/>
              <a:cs typeface="Times New Roman" panose="02020603050405020304" pitchFamily="18" charset="0"/>
            </a:endParaRPr>
          </a:p>
        </p:txBody>
      </p:sp>
      <p:pic>
        <p:nvPicPr>
          <p:cNvPr id="2" name="Picture 2" descr="Webcam Dahua Z2 - 720P">
            <a:extLst>
              <a:ext uri="{FF2B5EF4-FFF2-40B4-BE49-F238E27FC236}">
                <a16:creationId xmlns:a16="http://schemas.microsoft.com/office/drawing/2014/main" id="{74792CDA-49D3-4499-9280-2A4B31CE4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848" y="1078794"/>
            <a:ext cx="5426360" cy="4238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746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EF0EE-0287-424E-9797-4984E999716C}"/>
              </a:ext>
            </a:extLst>
          </p:cNvPr>
          <p:cNvSpPr>
            <a:spLocks noGrp="1"/>
          </p:cNvSpPr>
          <p:nvPr>
            <p:ph type="sldNum" sz="quarter" idx="12"/>
          </p:nvPr>
        </p:nvSpPr>
        <p:spPr/>
        <p:txBody>
          <a:bodyPr/>
          <a:lstStyle/>
          <a:p>
            <a:fld id="{033ED8BB-0197-432D-94CB-A37C75AAC944}" type="slidenum">
              <a:rPr lang="en-US" smtClean="0"/>
              <a:t>29</a:t>
            </a:fld>
            <a:endParaRPr lang="en-US"/>
          </a:p>
        </p:txBody>
      </p:sp>
      <p:sp>
        <p:nvSpPr>
          <p:cNvPr id="6" name="Arrow: Pentagon 5">
            <a:extLst>
              <a:ext uri="{FF2B5EF4-FFF2-40B4-BE49-F238E27FC236}">
                <a16:creationId xmlns:a16="http://schemas.microsoft.com/office/drawing/2014/main" id="{E3DB0C8E-05BF-452F-9499-06027F93CFC5}"/>
              </a:ext>
            </a:extLst>
          </p:cNvPr>
          <p:cNvSpPr/>
          <p:nvPr/>
        </p:nvSpPr>
        <p:spPr>
          <a:xfrm>
            <a:off x="-52252" y="-4900"/>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latin typeface="Times New Roman" panose="02020603050405020304" pitchFamily="18" charset="0"/>
                <a:ea typeface="Calibri" panose="020F0502020204030204" pitchFamily="34" charset="0"/>
              </a:rPr>
              <a:t>Sơ</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đồ</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hệ</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thống</a:t>
            </a:r>
            <a:endParaRPr lang="en-US" sz="1400" b="1">
              <a:latin typeface="Times New Roman" panose="02020603050405020304" pitchFamily="18" charset="0"/>
              <a:cs typeface="Times New Roman" panose="02020603050405020304" pitchFamily="18" charset="0"/>
            </a:endParaRPr>
          </a:p>
        </p:txBody>
      </p:sp>
      <p:pic>
        <p:nvPicPr>
          <p:cNvPr id="7" name="Picture 4" descr="Wall Mount Camera Icon">
            <a:extLst>
              <a:ext uri="{FF2B5EF4-FFF2-40B4-BE49-F238E27FC236}">
                <a16:creationId xmlns:a16="http://schemas.microsoft.com/office/drawing/2014/main" id="{33CE7E6C-794C-4A31-AF45-7DA383ACF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687" y="2930091"/>
            <a:ext cx="1313838" cy="12940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Wifi | Free Vectors, Stock Photos &amp; PSD">
            <a:extLst>
              <a:ext uri="{FF2B5EF4-FFF2-40B4-BE49-F238E27FC236}">
                <a16:creationId xmlns:a16="http://schemas.microsoft.com/office/drawing/2014/main" id="{6B2EEA04-897A-4C81-B474-AC43E5161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185836" y="2060743"/>
            <a:ext cx="1262536" cy="12625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F20E136-71BD-4D60-9FA9-7B4DAB8CB897}"/>
              </a:ext>
            </a:extLst>
          </p:cNvPr>
          <p:cNvSpPr/>
          <p:nvPr/>
        </p:nvSpPr>
        <p:spPr>
          <a:xfrm>
            <a:off x="76778" y="3618330"/>
            <a:ext cx="2278441" cy="2907147"/>
          </a:xfrm>
          <a:prstGeom prst="rect">
            <a:avLst/>
          </a:prstGeom>
          <a:solidFill>
            <a:schemeClr val="bg1"/>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1922154F-6795-4060-8DC5-3116F2A2F3B5}"/>
                  </a:ext>
                </a:extLst>
              </p14:cNvPr>
              <p14:cNvContentPartPr/>
              <p14:nvPr/>
            </p14:nvContentPartPr>
            <p14:xfrm>
              <a:off x="6332917" y="6623379"/>
              <a:ext cx="109440" cy="65160"/>
            </p14:xfrm>
          </p:contentPart>
        </mc:Choice>
        <mc:Fallback>
          <p:pic>
            <p:nvPicPr>
              <p:cNvPr id="10" name="Ink 9">
                <a:extLst>
                  <a:ext uri="{FF2B5EF4-FFF2-40B4-BE49-F238E27FC236}">
                    <a16:creationId xmlns:a16="http://schemas.microsoft.com/office/drawing/2014/main" id="{1922154F-6795-4060-8DC5-3116F2A2F3B5}"/>
                  </a:ext>
                </a:extLst>
              </p:cNvPr>
              <p:cNvPicPr/>
              <p:nvPr/>
            </p:nvPicPr>
            <p:blipFill>
              <a:blip r:embed="rId5"/>
              <a:stretch>
                <a:fillRect/>
              </a:stretch>
            </p:blipFill>
            <p:spPr>
              <a:xfrm>
                <a:off x="6323887" y="6614379"/>
                <a:ext cx="127138"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D0DDADE6-7F26-4DA1-9636-E8D5E75BD3B3}"/>
                  </a:ext>
                </a:extLst>
              </p14:cNvPr>
              <p14:cNvContentPartPr/>
              <p14:nvPr/>
            </p14:nvContentPartPr>
            <p14:xfrm>
              <a:off x="1421231" y="3619286"/>
              <a:ext cx="1800" cy="3960"/>
            </p14:xfrm>
          </p:contentPart>
        </mc:Choice>
        <mc:Fallback>
          <p:pic>
            <p:nvPicPr>
              <p:cNvPr id="12" name="Ink 11">
                <a:extLst>
                  <a:ext uri="{FF2B5EF4-FFF2-40B4-BE49-F238E27FC236}">
                    <a16:creationId xmlns:a16="http://schemas.microsoft.com/office/drawing/2014/main" id="{D0DDADE6-7F26-4DA1-9636-E8D5E75BD3B3}"/>
                  </a:ext>
                </a:extLst>
              </p:cNvPr>
              <p:cNvPicPr/>
              <p:nvPr/>
            </p:nvPicPr>
            <p:blipFill>
              <a:blip r:embed="rId7"/>
              <a:stretch>
                <a:fillRect/>
              </a:stretch>
            </p:blipFill>
            <p:spPr>
              <a:xfrm>
                <a:off x="1412231" y="3610286"/>
                <a:ext cx="19440" cy="21600"/>
              </a:xfrm>
              <a:prstGeom prst="rect">
                <a:avLst/>
              </a:prstGeom>
            </p:spPr>
          </p:pic>
        </mc:Fallback>
      </mc:AlternateContent>
      <p:cxnSp>
        <p:nvCxnSpPr>
          <p:cNvPr id="13" name="Straight Connector 12">
            <a:extLst>
              <a:ext uri="{FF2B5EF4-FFF2-40B4-BE49-F238E27FC236}">
                <a16:creationId xmlns:a16="http://schemas.microsoft.com/office/drawing/2014/main" id="{36926C33-355B-4EAF-8BDE-30580CCBEA10}"/>
              </a:ext>
            </a:extLst>
          </p:cNvPr>
          <p:cNvCxnSpPr/>
          <p:nvPr/>
        </p:nvCxnSpPr>
        <p:spPr>
          <a:xfrm>
            <a:off x="80580" y="4417010"/>
            <a:ext cx="2278441" cy="0"/>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C766C7F3-F27F-4960-98F7-8B3851A3B168}"/>
              </a:ext>
            </a:extLst>
          </p:cNvPr>
          <p:cNvCxnSpPr/>
          <p:nvPr/>
        </p:nvCxnSpPr>
        <p:spPr>
          <a:xfrm>
            <a:off x="76778" y="5220920"/>
            <a:ext cx="2278441" cy="0"/>
          </a:xfrm>
          <a:prstGeom prst="line">
            <a:avLst/>
          </a:prstGeom>
        </p:spPr>
        <p:style>
          <a:lnRef idx="3">
            <a:schemeClr val="dk1"/>
          </a:lnRef>
          <a:fillRef idx="0">
            <a:schemeClr val="dk1"/>
          </a:fillRef>
          <a:effectRef idx="2">
            <a:schemeClr val="dk1"/>
          </a:effectRef>
          <a:fontRef idx="minor">
            <a:schemeClr val="tx1"/>
          </a:fontRef>
        </p:style>
      </p:cxnSp>
      <p:sp>
        <p:nvSpPr>
          <p:cNvPr id="15" name="Rectangle: Rounded Corners 14">
            <a:extLst>
              <a:ext uri="{FF2B5EF4-FFF2-40B4-BE49-F238E27FC236}">
                <a16:creationId xmlns:a16="http://schemas.microsoft.com/office/drawing/2014/main" id="{4D42B43F-32BA-4F63-A7E2-9EDF1E02FC14}"/>
              </a:ext>
            </a:extLst>
          </p:cNvPr>
          <p:cNvSpPr/>
          <p:nvPr/>
        </p:nvSpPr>
        <p:spPr>
          <a:xfrm>
            <a:off x="281944" y="4019357"/>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605BB6FB-0787-4593-BFB2-95A7B4DB3B22}"/>
              </a:ext>
            </a:extLst>
          </p:cNvPr>
          <p:cNvSpPr/>
          <p:nvPr/>
        </p:nvSpPr>
        <p:spPr>
          <a:xfrm>
            <a:off x="631511" y="4019357"/>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526873C-56B7-41CC-90F0-47A853B2AB19}"/>
              </a:ext>
            </a:extLst>
          </p:cNvPr>
          <p:cNvSpPr/>
          <p:nvPr/>
        </p:nvSpPr>
        <p:spPr>
          <a:xfrm>
            <a:off x="1020070" y="4019357"/>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B0877A0-DFAA-4BAD-A8F9-B097B85CC753}"/>
              </a:ext>
            </a:extLst>
          </p:cNvPr>
          <p:cNvSpPr/>
          <p:nvPr/>
        </p:nvSpPr>
        <p:spPr>
          <a:xfrm>
            <a:off x="1392346" y="4019357"/>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1E69A92B-41F6-4696-B1FD-D3154C911121}"/>
              </a:ext>
            </a:extLst>
          </p:cNvPr>
          <p:cNvSpPr/>
          <p:nvPr/>
        </p:nvSpPr>
        <p:spPr>
          <a:xfrm>
            <a:off x="1837958" y="4031248"/>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F851399-95FB-4C0E-94CA-132D4FFDB14F}"/>
              </a:ext>
            </a:extLst>
          </p:cNvPr>
          <p:cNvSpPr/>
          <p:nvPr/>
        </p:nvSpPr>
        <p:spPr>
          <a:xfrm>
            <a:off x="281944" y="4829504"/>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495E8C7-B736-49D4-A4C3-4E1FCD1E5E3F}"/>
              </a:ext>
            </a:extLst>
          </p:cNvPr>
          <p:cNvSpPr/>
          <p:nvPr/>
        </p:nvSpPr>
        <p:spPr>
          <a:xfrm>
            <a:off x="631511" y="4829504"/>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97A8BCE-90B9-4F9C-B80F-D28D5A485551}"/>
              </a:ext>
            </a:extLst>
          </p:cNvPr>
          <p:cNvSpPr/>
          <p:nvPr/>
        </p:nvSpPr>
        <p:spPr>
          <a:xfrm>
            <a:off x="1020070" y="4829504"/>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325F8796-1330-4D7A-B6E7-458D6A213293}"/>
              </a:ext>
            </a:extLst>
          </p:cNvPr>
          <p:cNvSpPr/>
          <p:nvPr/>
        </p:nvSpPr>
        <p:spPr>
          <a:xfrm>
            <a:off x="1392346" y="4829504"/>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0BF80C5-FDF9-4A09-98D0-2E3E8FA5E572}"/>
              </a:ext>
            </a:extLst>
          </p:cNvPr>
          <p:cNvSpPr/>
          <p:nvPr/>
        </p:nvSpPr>
        <p:spPr>
          <a:xfrm>
            <a:off x="1837958" y="4841395"/>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6" descr="Human Icon of Glyph style - Available in SVG, PNG, EPS, AI &amp; Icon ...">
            <a:extLst>
              <a:ext uri="{FF2B5EF4-FFF2-40B4-BE49-F238E27FC236}">
                <a16:creationId xmlns:a16="http://schemas.microsoft.com/office/drawing/2014/main" id="{03EEE590-A720-4443-B5D9-58C10249F9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81" y="4395797"/>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4F5E7676-33E7-4F99-86E1-5238CED7BB3C}"/>
              </a:ext>
            </a:extLst>
          </p:cNvPr>
          <p:cNvSpPr/>
          <p:nvPr/>
        </p:nvSpPr>
        <p:spPr>
          <a:xfrm>
            <a:off x="4734985" y="3618330"/>
            <a:ext cx="2278441" cy="2907147"/>
          </a:xfrm>
          <a:prstGeom prst="rect">
            <a:avLst/>
          </a:prstGeom>
          <a:solidFill>
            <a:schemeClr val="bg1"/>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AE2F349A-5D2E-4CE7-99D6-1B96E18556BD}"/>
              </a:ext>
            </a:extLst>
          </p:cNvPr>
          <p:cNvCxnSpPr/>
          <p:nvPr/>
        </p:nvCxnSpPr>
        <p:spPr>
          <a:xfrm>
            <a:off x="4734985" y="3618807"/>
            <a:ext cx="2278441"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2A313EBF-2D79-4418-A576-326685D2169F}"/>
                  </a:ext>
                </a:extLst>
              </p14:cNvPr>
              <p14:cNvContentPartPr/>
              <p14:nvPr/>
            </p14:nvContentPartPr>
            <p14:xfrm>
              <a:off x="6079438" y="3619286"/>
              <a:ext cx="1800" cy="3960"/>
            </p14:xfrm>
          </p:contentPart>
        </mc:Choice>
        <mc:Fallback>
          <p:pic>
            <p:nvPicPr>
              <p:cNvPr id="29" name="Ink 28">
                <a:extLst>
                  <a:ext uri="{FF2B5EF4-FFF2-40B4-BE49-F238E27FC236}">
                    <a16:creationId xmlns:a16="http://schemas.microsoft.com/office/drawing/2014/main" id="{2A313EBF-2D79-4418-A576-326685D2169F}"/>
                  </a:ext>
                </a:extLst>
              </p:cNvPr>
              <p:cNvPicPr/>
              <p:nvPr/>
            </p:nvPicPr>
            <p:blipFill>
              <a:blip r:embed="rId7"/>
              <a:stretch>
                <a:fillRect/>
              </a:stretch>
            </p:blipFill>
            <p:spPr>
              <a:xfrm>
                <a:off x="6070438" y="3610286"/>
                <a:ext cx="19440" cy="21600"/>
              </a:xfrm>
              <a:prstGeom prst="rect">
                <a:avLst/>
              </a:prstGeom>
            </p:spPr>
          </p:pic>
        </mc:Fallback>
      </mc:AlternateContent>
      <p:cxnSp>
        <p:nvCxnSpPr>
          <p:cNvPr id="30" name="Straight Connector 29">
            <a:extLst>
              <a:ext uri="{FF2B5EF4-FFF2-40B4-BE49-F238E27FC236}">
                <a16:creationId xmlns:a16="http://schemas.microsoft.com/office/drawing/2014/main" id="{3122E956-19EA-407C-94DF-4A2822582A7A}"/>
              </a:ext>
            </a:extLst>
          </p:cNvPr>
          <p:cNvCxnSpPr/>
          <p:nvPr/>
        </p:nvCxnSpPr>
        <p:spPr>
          <a:xfrm>
            <a:off x="4738787" y="4417010"/>
            <a:ext cx="2278441"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387B444-0CAA-4C5F-B905-4D5B87002EBA}"/>
              </a:ext>
            </a:extLst>
          </p:cNvPr>
          <p:cNvCxnSpPr/>
          <p:nvPr/>
        </p:nvCxnSpPr>
        <p:spPr>
          <a:xfrm>
            <a:off x="4734985" y="5220920"/>
            <a:ext cx="2278441" cy="0"/>
          </a:xfrm>
          <a:prstGeom prst="line">
            <a:avLst/>
          </a:prstGeom>
        </p:spPr>
        <p:style>
          <a:lnRef idx="3">
            <a:schemeClr val="dk1"/>
          </a:lnRef>
          <a:fillRef idx="0">
            <a:schemeClr val="dk1"/>
          </a:fillRef>
          <a:effectRef idx="2">
            <a:schemeClr val="dk1"/>
          </a:effectRef>
          <a:fontRef idx="minor">
            <a:schemeClr val="tx1"/>
          </a:fontRef>
        </p:style>
      </p:cxnSp>
      <p:sp>
        <p:nvSpPr>
          <p:cNvPr id="32" name="Rectangle: Rounded Corners 31">
            <a:extLst>
              <a:ext uri="{FF2B5EF4-FFF2-40B4-BE49-F238E27FC236}">
                <a16:creationId xmlns:a16="http://schemas.microsoft.com/office/drawing/2014/main" id="{4CED707E-89C3-45EC-B6EF-A6E53465D7DA}"/>
              </a:ext>
            </a:extLst>
          </p:cNvPr>
          <p:cNvSpPr/>
          <p:nvPr/>
        </p:nvSpPr>
        <p:spPr>
          <a:xfrm>
            <a:off x="4940151" y="4019357"/>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C331020-C510-4712-B796-0B5F3CB73C96}"/>
              </a:ext>
            </a:extLst>
          </p:cNvPr>
          <p:cNvSpPr/>
          <p:nvPr/>
        </p:nvSpPr>
        <p:spPr>
          <a:xfrm>
            <a:off x="5289718" y="4019357"/>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FCAAC64E-B1D9-414B-A01D-10F5437F91BE}"/>
              </a:ext>
            </a:extLst>
          </p:cNvPr>
          <p:cNvSpPr/>
          <p:nvPr/>
        </p:nvSpPr>
        <p:spPr>
          <a:xfrm>
            <a:off x="5678277" y="4019357"/>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48B8865F-FBA2-487D-8D4A-2FDB780794FE}"/>
              </a:ext>
            </a:extLst>
          </p:cNvPr>
          <p:cNvSpPr/>
          <p:nvPr/>
        </p:nvSpPr>
        <p:spPr>
          <a:xfrm>
            <a:off x="6050553" y="4019357"/>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F42A81F-DAF6-4C01-BDA9-BDBDD9DC2746}"/>
              </a:ext>
            </a:extLst>
          </p:cNvPr>
          <p:cNvSpPr/>
          <p:nvPr/>
        </p:nvSpPr>
        <p:spPr>
          <a:xfrm>
            <a:off x="6496165" y="4031248"/>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E85FD318-9DBD-4F71-9178-0F3B25E8FBCE}"/>
              </a:ext>
            </a:extLst>
          </p:cNvPr>
          <p:cNvSpPr/>
          <p:nvPr/>
        </p:nvSpPr>
        <p:spPr>
          <a:xfrm>
            <a:off x="4940151" y="4829504"/>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D6DE335-604A-41CC-B45E-174B992C5915}"/>
              </a:ext>
            </a:extLst>
          </p:cNvPr>
          <p:cNvSpPr/>
          <p:nvPr/>
        </p:nvSpPr>
        <p:spPr>
          <a:xfrm>
            <a:off x="5289718" y="4829504"/>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F487AB4A-B8B9-4EAE-93C2-19DFEBAF4D02}"/>
              </a:ext>
            </a:extLst>
          </p:cNvPr>
          <p:cNvSpPr/>
          <p:nvPr/>
        </p:nvSpPr>
        <p:spPr>
          <a:xfrm>
            <a:off x="5678277" y="4829504"/>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237AF43B-FB70-4ABF-99E9-BDB9A6D2711D}"/>
              </a:ext>
            </a:extLst>
          </p:cNvPr>
          <p:cNvSpPr/>
          <p:nvPr/>
        </p:nvSpPr>
        <p:spPr>
          <a:xfrm>
            <a:off x="6050553" y="4829504"/>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5F3CF2F2-211A-4886-B4C6-A93B12C600FF}"/>
              </a:ext>
            </a:extLst>
          </p:cNvPr>
          <p:cNvSpPr/>
          <p:nvPr/>
        </p:nvSpPr>
        <p:spPr>
          <a:xfrm>
            <a:off x="6496165" y="4841395"/>
            <a:ext cx="228600" cy="3857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6" descr="Human Icon of Glyph style - Available in SVG, PNG, EPS, AI &amp; Icon ...">
            <a:extLst>
              <a:ext uri="{FF2B5EF4-FFF2-40B4-BE49-F238E27FC236}">
                <a16:creationId xmlns:a16="http://schemas.microsoft.com/office/drawing/2014/main" id="{B0325570-DE7D-4A53-81E6-FEAAAD7488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5026" y="4395797"/>
            <a:ext cx="2438400" cy="243840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71BD469B-72DE-484A-9FC9-DF3AE2995EC8}"/>
              </a:ext>
            </a:extLst>
          </p:cNvPr>
          <p:cNvCxnSpPr>
            <a:cxnSpLocks/>
          </p:cNvCxnSpPr>
          <p:nvPr/>
        </p:nvCxnSpPr>
        <p:spPr>
          <a:xfrm>
            <a:off x="3587000" y="2228990"/>
            <a:ext cx="32525" cy="1740728"/>
          </a:xfrm>
          <a:prstGeom prst="line">
            <a:avLst/>
          </a:prstGeom>
          <a:ln w="76200"/>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p14="http://schemas.microsoft.com/office/powerpoint/2010/main" Requires="p14">
          <p:contentPart p14:bwMode="auto" r:id="rId10">
            <p14:nvContentPartPr>
              <p14:cNvPr id="45" name="Ink 44">
                <a:extLst>
                  <a:ext uri="{FF2B5EF4-FFF2-40B4-BE49-F238E27FC236}">
                    <a16:creationId xmlns:a16="http://schemas.microsoft.com/office/drawing/2014/main" id="{3BBD795C-8651-4F38-BFE9-389A82457E7C}"/>
                  </a:ext>
                </a:extLst>
              </p14:cNvPr>
              <p14:cNvContentPartPr/>
              <p14:nvPr/>
            </p14:nvContentPartPr>
            <p14:xfrm>
              <a:off x="5019851" y="3798409"/>
              <a:ext cx="5760" cy="11520"/>
            </p14:xfrm>
          </p:contentPart>
        </mc:Choice>
        <mc:Fallback>
          <p:pic>
            <p:nvPicPr>
              <p:cNvPr id="45" name="Ink 44">
                <a:extLst>
                  <a:ext uri="{FF2B5EF4-FFF2-40B4-BE49-F238E27FC236}">
                    <a16:creationId xmlns:a16="http://schemas.microsoft.com/office/drawing/2014/main" id="{3BBD795C-8651-4F38-BFE9-389A82457E7C}"/>
                  </a:ext>
                </a:extLst>
              </p:cNvPr>
              <p:cNvPicPr/>
              <p:nvPr/>
            </p:nvPicPr>
            <p:blipFill>
              <a:blip r:embed="rId11"/>
              <a:stretch>
                <a:fillRect/>
              </a:stretch>
            </p:blipFill>
            <p:spPr>
              <a:xfrm>
                <a:off x="5010851" y="3789409"/>
                <a:ext cx="2340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48" name="Ink 47">
                <a:extLst>
                  <a:ext uri="{FF2B5EF4-FFF2-40B4-BE49-F238E27FC236}">
                    <a16:creationId xmlns:a16="http://schemas.microsoft.com/office/drawing/2014/main" id="{466698CE-2194-4789-A4C5-94FBFC85531E}"/>
                  </a:ext>
                </a:extLst>
              </p14:cNvPr>
              <p14:cNvContentPartPr/>
              <p14:nvPr/>
            </p14:nvContentPartPr>
            <p14:xfrm>
              <a:off x="7321468" y="1269820"/>
              <a:ext cx="4680" cy="1440"/>
            </p14:xfrm>
          </p:contentPart>
        </mc:Choice>
        <mc:Fallback>
          <p:pic>
            <p:nvPicPr>
              <p:cNvPr id="48" name="Ink 47">
                <a:extLst>
                  <a:ext uri="{FF2B5EF4-FFF2-40B4-BE49-F238E27FC236}">
                    <a16:creationId xmlns:a16="http://schemas.microsoft.com/office/drawing/2014/main" id="{466698CE-2194-4789-A4C5-94FBFC85531E}"/>
                  </a:ext>
                </a:extLst>
              </p:cNvPr>
              <p:cNvPicPr/>
              <p:nvPr/>
            </p:nvPicPr>
            <p:blipFill>
              <a:blip r:embed="rId7"/>
              <a:stretch>
                <a:fillRect/>
              </a:stretch>
            </p:blipFill>
            <p:spPr>
              <a:xfrm>
                <a:off x="7312468" y="1260820"/>
                <a:ext cx="2232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0" name="Ink 49">
                <a:extLst>
                  <a:ext uri="{FF2B5EF4-FFF2-40B4-BE49-F238E27FC236}">
                    <a16:creationId xmlns:a16="http://schemas.microsoft.com/office/drawing/2014/main" id="{E1C832F8-047E-408D-BFD9-34E9493CB32B}"/>
                  </a:ext>
                </a:extLst>
              </p14:cNvPr>
              <p14:cNvContentPartPr/>
              <p14:nvPr/>
            </p14:nvContentPartPr>
            <p14:xfrm>
              <a:off x="3787786" y="2766201"/>
              <a:ext cx="11880" cy="29160"/>
            </p14:xfrm>
          </p:contentPart>
        </mc:Choice>
        <mc:Fallback>
          <p:pic>
            <p:nvPicPr>
              <p:cNvPr id="50" name="Ink 49">
                <a:extLst>
                  <a:ext uri="{FF2B5EF4-FFF2-40B4-BE49-F238E27FC236}">
                    <a16:creationId xmlns:a16="http://schemas.microsoft.com/office/drawing/2014/main" id="{E1C832F8-047E-408D-BFD9-34E9493CB32B}"/>
                  </a:ext>
                </a:extLst>
              </p:cNvPr>
              <p:cNvPicPr/>
              <p:nvPr/>
            </p:nvPicPr>
            <p:blipFill>
              <a:blip r:embed="rId14"/>
              <a:stretch>
                <a:fillRect/>
              </a:stretch>
            </p:blipFill>
            <p:spPr>
              <a:xfrm>
                <a:off x="3778786" y="2757201"/>
                <a:ext cx="2952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51" name="Ink 50">
                <a:extLst>
                  <a:ext uri="{FF2B5EF4-FFF2-40B4-BE49-F238E27FC236}">
                    <a16:creationId xmlns:a16="http://schemas.microsoft.com/office/drawing/2014/main" id="{5004720C-B0F1-467F-8950-FA998973EABD}"/>
                  </a:ext>
                </a:extLst>
              </p14:cNvPr>
              <p14:cNvContentPartPr/>
              <p14:nvPr/>
            </p14:nvContentPartPr>
            <p14:xfrm>
              <a:off x="6954988" y="1520740"/>
              <a:ext cx="360" cy="360"/>
            </p14:xfrm>
          </p:contentPart>
        </mc:Choice>
        <mc:Fallback>
          <p:pic>
            <p:nvPicPr>
              <p:cNvPr id="51" name="Ink 50">
                <a:extLst>
                  <a:ext uri="{FF2B5EF4-FFF2-40B4-BE49-F238E27FC236}">
                    <a16:creationId xmlns:a16="http://schemas.microsoft.com/office/drawing/2014/main" id="{5004720C-B0F1-467F-8950-FA998973EABD}"/>
                  </a:ext>
                </a:extLst>
              </p:cNvPr>
              <p:cNvPicPr/>
              <p:nvPr/>
            </p:nvPicPr>
            <p:blipFill>
              <a:blip r:embed="rId7"/>
              <a:stretch>
                <a:fillRect/>
              </a:stretch>
            </p:blipFill>
            <p:spPr>
              <a:xfrm>
                <a:off x="6945988" y="1511740"/>
                <a:ext cx="18000" cy="18000"/>
              </a:xfrm>
              <a:prstGeom prst="rect">
                <a:avLst/>
              </a:prstGeom>
            </p:spPr>
          </p:pic>
        </mc:Fallback>
      </mc:AlternateContent>
      <p:pic>
        <p:nvPicPr>
          <p:cNvPr id="54" name="Picture 10" descr="Display, desktop, pc, computer Free Icon of Office">
            <a:extLst>
              <a:ext uri="{FF2B5EF4-FFF2-40B4-BE49-F238E27FC236}">
                <a16:creationId xmlns:a16="http://schemas.microsoft.com/office/drawing/2014/main" id="{2EF9456B-1194-4F28-826E-E20177AB4D7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10242" y="3164148"/>
            <a:ext cx="2639766" cy="263976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6" descr="Mobile phone cell phone icon Royalty Free Vector Image">
            <a:extLst>
              <a:ext uri="{FF2B5EF4-FFF2-40B4-BE49-F238E27FC236}">
                <a16:creationId xmlns:a16="http://schemas.microsoft.com/office/drawing/2014/main" id="{40ED403A-147C-4E74-927E-A48684CE03EF}"/>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7222" t="432" r="36565" b="29493"/>
          <a:stretch/>
        </p:blipFill>
        <p:spPr bwMode="auto">
          <a:xfrm>
            <a:off x="1808488" y="5415681"/>
            <a:ext cx="392663" cy="81826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6" descr="Mobile phone cell phone icon Royalty Free Vector Image">
            <a:extLst>
              <a:ext uri="{FF2B5EF4-FFF2-40B4-BE49-F238E27FC236}">
                <a16:creationId xmlns:a16="http://schemas.microsoft.com/office/drawing/2014/main" id="{837ADF31-41BB-4E19-9CA4-0A1446645C2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7222" t="432" r="36565" b="29493"/>
          <a:stretch/>
        </p:blipFill>
        <p:spPr bwMode="auto">
          <a:xfrm>
            <a:off x="5016402" y="5409008"/>
            <a:ext cx="175344" cy="36539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Cloud, dedicated servers, hosting, server, storage icon">
            <a:extLst>
              <a:ext uri="{FF2B5EF4-FFF2-40B4-BE49-F238E27FC236}">
                <a16:creationId xmlns:a16="http://schemas.microsoft.com/office/drawing/2014/main" id="{BE9FD342-D415-4A55-95CB-BC919AB35FC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32838" y="232324"/>
            <a:ext cx="1487083" cy="1313839"/>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EEFF9876-6DEB-4F7E-9F6E-2E73103E3C97}"/>
              </a:ext>
            </a:extLst>
          </p:cNvPr>
          <p:cNvSpPr/>
          <p:nvPr/>
        </p:nvSpPr>
        <p:spPr>
          <a:xfrm>
            <a:off x="2543792" y="1964769"/>
            <a:ext cx="2278441" cy="6648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MODULE </a:t>
            </a:r>
            <a:br>
              <a:rPr lang="en-US"/>
            </a:br>
            <a:r>
              <a:rPr lang="en-US"/>
              <a:t>NHẬN DIỆN</a:t>
            </a:r>
          </a:p>
        </p:txBody>
      </p:sp>
      <p:sp>
        <p:nvSpPr>
          <p:cNvPr id="61" name="Rectangle 60">
            <a:extLst>
              <a:ext uri="{FF2B5EF4-FFF2-40B4-BE49-F238E27FC236}">
                <a16:creationId xmlns:a16="http://schemas.microsoft.com/office/drawing/2014/main" id="{5C91E42F-9E70-44DD-9D2F-9F8E841EFEFD}"/>
              </a:ext>
            </a:extLst>
          </p:cNvPr>
          <p:cNvSpPr/>
          <p:nvPr/>
        </p:nvSpPr>
        <p:spPr>
          <a:xfrm>
            <a:off x="6954988" y="1459347"/>
            <a:ext cx="1764331" cy="5283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SERVER</a:t>
            </a:r>
            <a:br>
              <a:rPr lang="en-US"/>
            </a:br>
            <a:r>
              <a:rPr lang="en-US"/>
              <a:t>MQTT</a:t>
            </a:r>
            <a:r>
              <a:rPr lang="vi-VN"/>
              <a:t> BROKE</a:t>
            </a:r>
            <a:endParaRPr lang="en-US"/>
          </a:p>
        </p:txBody>
      </p:sp>
      <p:sp>
        <p:nvSpPr>
          <p:cNvPr id="62" name="Slide Number Placeholder 58">
            <a:extLst>
              <a:ext uri="{FF2B5EF4-FFF2-40B4-BE49-F238E27FC236}">
                <a16:creationId xmlns:a16="http://schemas.microsoft.com/office/drawing/2014/main" id="{FA8EC022-D15E-44C6-9617-94463FDD497A}"/>
              </a:ext>
            </a:extLst>
          </p:cNvPr>
          <p:cNvSpPr txBox="1">
            <a:spLocks/>
          </p:cNvSpPr>
          <p:nvPr/>
        </p:nvSpPr>
        <p:spPr>
          <a:xfrm>
            <a:off x="11463528" y="64251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3ED8BB-0197-432D-94CB-A37C75AAC944}" type="slidenum">
              <a:rPr lang="en-US" smtClean="0"/>
              <a:pPr/>
              <a:t>29</a:t>
            </a:fld>
            <a:endParaRPr lang="en-US"/>
          </a:p>
        </p:txBody>
      </p:sp>
      <p:sp>
        <p:nvSpPr>
          <p:cNvPr id="3" name="TextBox 2">
            <a:extLst>
              <a:ext uri="{FF2B5EF4-FFF2-40B4-BE49-F238E27FC236}">
                <a16:creationId xmlns:a16="http://schemas.microsoft.com/office/drawing/2014/main" id="{E5691172-A9C4-4DAD-B4E4-90F46F3273B5}"/>
              </a:ext>
            </a:extLst>
          </p:cNvPr>
          <p:cNvSpPr txBox="1"/>
          <p:nvPr/>
        </p:nvSpPr>
        <p:spPr>
          <a:xfrm>
            <a:off x="8858001" y="5680688"/>
            <a:ext cx="3117995" cy="523220"/>
          </a:xfrm>
          <a:prstGeom prst="rect">
            <a:avLst/>
          </a:prstGeom>
          <a:noFill/>
        </p:spPr>
        <p:txBody>
          <a:bodyPr wrap="square" rtlCol="0">
            <a:spAutoFit/>
          </a:bodyPr>
          <a:lstStyle/>
          <a:p>
            <a:r>
              <a:rPr lang="en-US" sz="2800"/>
              <a:t>Staff's Computer </a:t>
            </a:r>
          </a:p>
        </p:txBody>
      </p:sp>
      <p:cxnSp>
        <p:nvCxnSpPr>
          <p:cNvPr id="44" name="Straight Connector 43">
            <a:extLst>
              <a:ext uri="{FF2B5EF4-FFF2-40B4-BE49-F238E27FC236}">
                <a16:creationId xmlns:a16="http://schemas.microsoft.com/office/drawing/2014/main" id="{DE24ED1B-F39C-4D22-A154-0A790B52D8C6}"/>
              </a:ext>
            </a:extLst>
          </p:cNvPr>
          <p:cNvCxnSpPr>
            <a:cxnSpLocks/>
          </p:cNvCxnSpPr>
          <p:nvPr/>
        </p:nvCxnSpPr>
        <p:spPr>
          <a:xfrm flipH="1">
            <a:off x="3439886" y="3934183"/>
            <a:ext cx="560826" cy="0"/>
          </a:xfrm>
          <a:prstGeom prst="line">
            <a:avLst/>
          </a:prstGeom>
          <a:ln w="76200"/>
        </p:spPr>
        <p:style>
          <a:lnRef idx="3">
            <a:schemeClr val="dk1"/>
          </a:lnRef>
          <a:fillRef idx="0">
            <a:schemeClr val="dk1"/>
          </a:fillRef>
          <a:effectRef idx="2">
            <a:schemeClr val="dk1"/>
          </a:effectRef>
          <a:fontRef idx="minor">
            <a:schemeClr val="tx1"/>
          </a:fontRef>
        </p:style>
      </p:cxnSp>
      <p:sp>
        <p:nvSpPr>
          <p:cNvPr id="85" name="Rectangle 84">
            <a:extLst>
              <a:ext uri="{FF2B5EF4-FFF2-40B4-BE49-F238E27FC236}">
                <a16:creationId xmlns:a16="http://schemas.microsoft.com/office/drawing/2014/main" id="{44ACE149-FB0E-4CEB-912E-28AFA7BEF5AB}"/>
              </a:ext>
            </a:extLst>
          </p:cNvPr>
          <p:cNvSpPr/>
          <p:nvPr/>
        </p:nvSpPr>
        <p:spPr>
          <a:xfrm>
            <a:off x="2386005" y="802438"/>
            <a:ext cx="2503029" cy="3405272"/>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4BF75FD9-2280-4DD5-A630-7D50BB2B273A}"/>
              </a:ext>
            </a:extLst>
          </p:cNvPr>
          <p:cNvSpPr/>
          <p:nvPr/>
        </p:nvSpPr>
        <p:spPr>
          <a:xfrm>
            <a:off x="6322309" y="177491"/>
            <a:ext cx="2601720" cy="1954739"/>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7314510-0DE6-4839-AD66-E106661D1E65}"/>
              </a:ext>
            </a:extLst>
          </p:cNvPr>
          <p:cNvSpPr/>
          <p:nvPr/>
        </p:nvSpPr>
        <p:spPr>
          <a:xfrm>
            <a:off x="1723229" y="5309089"/>
            <a:ext cx="582458" cy="98965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33A75C9-AF23-4FDA-BA1F-CFD32382DFA3}"/>
              </a:ext>
            </a:extLst>
          </p:cNvPr>
          <p:cNvSpPr/>
          <p:nvPr/>
        </p:nvSpPr>
        <p:spPr>
          <a:xfrm>
            <a:off x="8710036" y="3342867"/>
            <a:ext cx="3265960" cy="2256276"/>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Wall Mount Camera Icon">
            <a:extLst>
              <a:ext uri="{FF2B5EF4-FFF2-40B4-BE49-F238E27FC236}">
                <a16:creationId xmlns:a16="http://schemas.microsoft.com/office/drawing/2014/main" id="{82735537-16D1-46CC-9DE6-94256389E0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0" t="15778" r="9727" b="13687"/>
          <a:stretch/>
        </p:blipFill>
        <p:spPr bwMode="auto">
          <a:xfrm flipH="1">
            <a:off x="4000206" y="3308055"/>
            <a:ext cx="779986" cy="73181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D6691DE7-A5B9-4FB2-B6F0-B56E3E20C93D}"/>
              </a:ext>
            </a:extLst>
          </p:cNvPr>
          <p:cNvSpPr/>
          <p:nvPr/>
        </p:nvSpPr>
        <p:spPr>
          <a:xfrm>
            <a:off x="6376814" y="3858727"/>
            <a:ext cx="484745" cy="794581"/>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8" descr="Cloud, dedicated servers, hosting, server, storage icon">
            <a:extLst>
              <a:ext uri="{FF2B5EF4-FFF2-40B4-BE49-F238E27FC236}">
                <a16:creationId xmlns:a16="http://schemas.microsoft.com/office/drawing/2014/main" id="{EF4EBE84-9494-41CA-A9D4-F86C872B7D15}"/>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8769" r="4187" b="10009"/>
          <a:stretch/>
        </p:blipFill>
        <p:spPr bwMode="auto">
          <a:xfrm>
            <a:off x="2854587" y="862115"/>
            <a:ext cx="1424805" cy="106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4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74">
            <a:extLst>
              <a:ext uri="{FF2B5EF4-FFF2-40B4-BE49-F238E27FC236}">
                <a16:creationId xmlns:a16="http://schemas.microsoft.com/office/drawing/2014/main" id="{DCC0DCE3-8753-43BB-86D2-6452D91E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76">
            <a:extLst>
              <a:ext uri="{FF2B5EF4-FFF2-40B4-BE49-F238E27FC236}">
                <a16:creationId xmlns:a16="http://schemas.microsoft.com/office/drawing/2014/main" id="{D28BC7A6-65CA-4655-8641-7BDE9699B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Rectangle 78">
            <a:extLst>
              <a:ext uri="{FF2B5EF4-FFF2-40B4-BE49-F238E27FC236}">
                <a16:creationId xmlns:a16="http://schemas.microsoft.com/office/drawing/2014/main" id="{58755CF4-45A8-4971-A14E-D6DE02B4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421F62D5-850C-4310-A813-747E46433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82" name="Oval 81">
              <a:extLst>
                <a:ext uri="{FF2B5EF4-FFF2-40B4-BE49-F238E27FC236}">
                  <a16:creationId xmlns:a16="http://schemas.microsoft.com/office/drawing/2014/main" id="{CAD4B505-4A68-456B-9AFD-344192BE9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83" name="Oval 82">
              <a:extLst>
                <a:ext uri="{FF2B5EF4-FFF2-40B4-BE49-F238E27FC236}">
                  <a16:creationId xmlns:a16="http://schemas.microsoft.com/office/drawing/2014/main" id="{A7F9A339-5395-403B-B163-DFDDD9E09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85" name="Rectangle 84">
            <a:extLst>
              <a:ext uri="{FF2B5EF4-FFF2-40B4-BE49-F238E27FC236}">
                <a16:creationId xmlns:a16="http://schemas.microsoft.com/office/drawing/2014/main" id="{0459C7A8-9F3A-4BFD-AB69-3F23A8D9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Rectangle 86">
            <a:extLst>
              <a:ext uri="{FF2B5EF4-FFF2-40B4-BE49-F238E27FC236}">
                <a16:creationId xmlns:a16="http://schemas.microsoft.com/office/drawing/2014/main" id="{7C0FA09C-1B86-4BC1-8793-3DC3ECCC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Pentagon 5">
            <a:extLst>
              <a:ext uri="{FF2B5EF4-FFF2-40B4-BE49-F238E27FC236}">
                <a16:creationId xmlns:a16="http://schemas.microsoft.com/office/drawing/2014/main" id="{72D818F4-E075-437B-8B2D-2FE0C286401B}"/>
              </a:ext>
            </a:extLst>
          </p:cNvPr>
          <p:cNvSpPr/>
          <p:nvPr/>
        </p:nvSpPr>
        <p:spPr>
          <a:xfrm>
            <a:off x="1051560" y="4355691"/>
            <a:ext cx="9085940" cy="228221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a:bodyPr>
          <a:lstStyle/>
          <a:p>
            <a:pPr algn="ctr" defTabSz="914400">
              <a:lnSpc>
                <a:spcPct val="80000"/>
              </a:lnSpc>
              <a:spcBef>
                <a:spcPct val="0"/>
              </a:spcBef>
              <a:spcAft>
                <a:spcPts val="600"/>
              </a:spcAft>
            </a:pPr>
            <a:r>
              <a:rPr lang="en-US" sz="7400" kern="1200" cap="all" baseline="0">
                <a:blipFill dpi="0" rotWithShape="1">
                  <a:blip r:embed="rId4"/>
                  <a:srcRect/>
                  <a:tile tx="6350" ty="-127000" sx="65000" sy="64000" flip="none" algn="tl"/>
                </a:blipFill>
                <a:latin typeface="+mj-lt"/>
                <a:ea typeface="+mj-ea"/>
                <a:cs typeface="+mj-cs"/>
              </a:rPr>
              <a:t>TÍNH CẤP THIẾT </a:t>
            </a:r>
            <a:br>
              <a:rPr lang="en-US" sz="7400" kern="1200" cap="all" baseline="0">
                <a:blipFill dpi="0" rotWithShape="1">
                  <a:blip r:embed="rId4"/>
                  <a:srcRect/>
                  <a:tile tx="6350" ty="-127000" sx="65000" sy="64000" flip="none" algn="tl"/>
                </a:blipFill>
                <a:latin typeface="+mj-lt"/>
                <a:ea typeface="+mj-ea"/>
                <a:cs typeface="+mj-cs"/>
              </a:rPr>
            </a:br>
            <a:r>
              <a:rPr lang="en-US" sz="7400" kern="1200" cap="all" baseline="0">
                <a:blipFill dpi="0" rotWithShape="1">
                  <a:blip r:embed="rId4"/>
                  <a:srcRect/>
                  <a:tile tx="6350" ty="-127000" sx="65000" sy="64000" flip="none" algn="tl"/>
                </a:blipFill>
                <a:latin typeface="+mj-lt"/>
                <a:ea typeface="+mj-ea"/>
                <a:cs typeface="+mj-cs"/>
              </a:rPr>
              <a:t>XÂY DỰNG ĐỀ TÀI</a:t>
            </a:r>
          </a:p>
        </p:txBody>
      </p:sp>
      <p:pic>
        <p:nvPicPr>
          <p:cNvPr id="1030" name="Picture 6" descr="Nhiều công ty 'bắt chước' cửa hàng hiện đại Amazon Go | Công nghệ ...">
            <a:extLst>
              <a:ext uri="{FF2B5EF4-FFF2-40B4-BE49-F238E27FC236}">
                <a16:creationId xmlns:a16="http://schemas.microsoft.com/office/drawing/2014/main" id="{E0460F03-21E4-44C2-8AF5-8829B7FA046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911" r="-1" b="28832"/>
          <a:stretch/>
        </p:blipFill>
        <p:spPr bwMode="auto">
          <a:xfrm>
            <a:off x="6486228" y="1115450"/>
            <a:ext cx="5221140" cy="2169703"/>
          </a:xfrm>
          <a:prstGeom prst="rect">
            <a:avLst/>
          </a:pr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A560C308-AF88-4E6B-B601-74A5B889E5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90" name="Oval 89">
              <a:extLst>
                <a:ext uri="{FF2B5EF4-FFF2-40B4-BE49-F238E27FC236}">
                  <a16:creationId xmlns:a16="http://schemas.microsoft.com/office/drawing/2014/main" id="{6C989C99-37FA-4068-B9DC-2E0199A2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1" name="Oval 90">
              <a:extLst>
                <a:ext uri="{FF2B5EF4-FFF2-40B4-BE49-F238E27FC236}">
                  <a16:creationId xmlns:a16="http://schemas.microsoft.com/office/drawing/2014/main" id="{57DA07CC-C857-4245-BE87-DBEDE8BC6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8" name="Slide Number Placeholder 7">
            <a:extLst>
              <a:ext uri="{FF2B5EF4-FFF2-40B4-BE49-F238E27FC236}">
                <a16:creationId xmlns:a16="http://schemas.microsoft.com/office/drawing/2014/main" id="{0767DBE2-3D22-4C61-B1CC-7D5C5C46A89B}"/>
              </a:ext>
            </a:extLst>
          </p:cNvPr>
          <p:cNvSpPr>
            <a:spLocks noGrp="1"/>
          </p:cNvSpPr>
          <p:nvPr>
            <p:ph type="sldNum" sz="quarter" idx="12"/>
          </p:nvPr>
        </p:nvSpPr>
        <p:spPr/>
        <p:txBody>
          <a:bodyPr/>
          <a:lstStyle/>
          <a:p>
            <a:fld id="{033ED8BB-0197-432D-94CB-A37C75AAC944}" type="slidenum">
              <a:rPr lang="en-US" smtClean="0"/>
              <a:t>3</a:t>
            </a:fld>
            <a:endParaRPr lang="en-US"/>
          </a:p>
        </p:txBody>
      </p:sp>
      <p:pic>
        <p:nvPicPr>
          <p:cNvPr id="3" name="Picture 2" descr="A group of people in a store&#10;&#10;Description automatically generated">
            <a:extLst>
              <a:ext uri="{FF2B5EF4-FFF2-40B4-BE49-F238E27FC236}">
                <a16:creationId xmlns:a16="http://schemas.microsoft.com/office/drawing/2014/main" id="{6AAA0DA6-094A-4E38-8BCB-B9B6B7E762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478" y="1115450"/>
            <a:ext cx="4826372" cy="2313550"/>
          </a:xfrm>
          <a:prstGeom prst="rect">
            <a:avLst/>
          </a:prstGeom>
        </p:spPr>
      </p:pic>
    </p:spTree>
    <p:extLst>
      <p:ext uri="{BB962C8B-B14F-4D97-AF65-F5344CB8AC3E}">
        <p14:creationId xmlns:p14="http://schemas.microsoft.com/office/powerpoint/2010/main" val="3256152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88A87B46-2E27-416B-88A8-F1577B96CD7E}"/>
              </a:ext>
            </a:extLst>
          </p:cNvPr>
          <p:cNvCxnSpPr>
            <a:cxnSpLocks/>
          </p:cNvCxnSpPr>
          <p:nvPr/>
        </p:nvCxnSpPr>
        <p:spPr>
          <a:xfrm flipH="1" flipV="1">
            <a:off x="2818762" y="3268342"/>
            <a:ext cx="6184089" cy="5918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pic>
        <p:nvPicPr>
          <p:cNvPr id="4" name="Picture 4" descr="Wall Mount Camera Icon">
            <a:extLst>
              <a:ext uri="{FF2B5EF4-FFF2-40B4-BE49-F238E27FC236}">
                <a16:creationId xmlns:a16="http://schemas.microsoft.com/office/drawing/2014/main" id="{C0F6746C-7316-45A1-929C-57D7A13E3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249" y="674144"/>
            <a:ext cx="1086473" cy="10700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0C6924F-F15F-4580-9F11-665CE9F1B333}"/>
              </a:ext>
            </a:extLst>
          </p:cNvPr>
          <p:cNvSpPr/>
          <p:nvPr/>
        </p:nvSpPr>
        <p:spPr>
          <a:xfrm>
            <a:off x="1151960" y="1704353"/>
            <a:ext cx="1616588" cy="2404052"/>
          </a:xfrm>
          <a:prstGeom prst="rect">
            <a:avLst/>
          </a:prstGeom>
          <a:solidFill>
            <a:schemeClr val="bg1"/>
          </a:solidFill>
          <a:ln w="38100"/>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695D4A0-008B-4D96-8030-9CB17DCAB78C}"/>
              </a:ext>
            </a:extLst>
          </p:cNvPr>
          <p:cNvCxnSpPr/>
          <p:nvPr/>
        </p:nvCxnSpPr>
        <p:spPr>
          <a:xfrm>
            <a:off x="1155761" y="2287420"/>
            <a:ext cx="1616588" cy="0"/>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39B1BE0E-FF8B-47D5-9E1D-E96BD49263C2}"/>
              </a:ext>
            </a:extLst>
          </p:cNvPr>
          <p:cNvCxnSpPr/>
          <p:nvPr/>
        </p:nvCxnSpPr>
        <p:spPr>
          <a:xfrm>
            <a:off x="1151959" y="2803848"/>
            <a:ext cx="1616588" cy="0"/>
          </a:xfrm>
          <a:prstGeom prst="line">
            <a:avLst/>
          </a:prstGeom>
        </p:spPr>
        <p:style>
          <a:lnRef idx="3">
            <a:schemeClr val="dk1"/>
          </a:lnRef>
          <a:fillRef idx="0">
            <a:schemeClr val="dk1"/>
          </a:fillRef>
          <a:effectRef idx="2">
            <a:schemeClr val="dk1"/>
          </a:effectRef>
          <a:fontRef idx="minor">
            <a:schemeClr val="tx1"/>
          </a:fontRef>
        </p:style>
      </p:cxnSp>
      <p:sp>
        <p:nvSpPr>
          <p:cNvPr id="10" name="Rectangle: Rounded Corners 9">
            <a:extLst>
              <a:ext uri="{FF2B5EF4-FFF2-40B4-BE49-F238E27FC236}">
                <a16:creationId xmlns:a16="http://schemas.microsoft.com/office/drawing/2014/main" id="{BAAE49B3-7B5F-4B44-B537-C9B675A6AF01}"/>
              </a:ext>
            </a:extLst>
          </p:cNvPr>
          <p:cNvSpPr/>
          <p:nvPr/>
        </p:nvSpPr>
        <p:spPr>
          <a:xfrm>
            <a:off x="1357125" y="1956525"/>
            <a:ext cx="162195" cy="31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0760F8C-150B-44BE-8F1A-19B1B8A0CCEC}"/>
              </a:ext>
            </a:extLst>
          </p:cNvPr>
          <p:cNvSpPr/>
          <p:nvPr/>
        </p:nvSpPr>
        <p:spPr>
          <a:xfrm>
            <a:off x="1706692" y="1956525"/>
            <a:ext cx="162195" cy="31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32D274D4-DF16-4044-9654-F5FC3F697081}"/>
              </a:ext>
            </a:extLst>
          </p:cNvPr>
          <p:cNvSpPr/>
          <p:nvPr/>
        </p:nvSpPr>
        <p:spPr>
          <a:xfrm>
            <a:off x="2095251" y="1956525"/>
            <a:ext cx="162195" cy="31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3AE57488-FF01-4EBE-8824-C891438DCADA}"/>
              </a:ext>
            </a:extLst>
          </p:cNvPr>
          <p:cNvSpPr/>
          <p:nvPr/>
        </p:nvSpPr>
        <p:spPr>
          <a:xfrm>
            <a:off x="2467527" y="1956525"/>
            <a:ext cx="162195" cy="31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92A57959-588D-4D96-BE4A-F4444733899F}"/>
              </a:ext>
            </a:extLst>
          </p:cNvPr>
          <p:cNvSpPr/>
          <p:nvPr/>
        </p:nvSpPr>
        <p:spPr>
          <a:xfrm>
            <a:off x="1357125" y="2479190"/>
            <a:ext cx="162195" cy="31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9CAB4E8-3174-4468-A8CD-A15FFA966CEA}"/>
              </a:ext>
            </a:extLst>
          </p:cNvPr>
          <p:cNvSpPr/>
          <p:nvPr/>
        </p:nvSpPr>
        <p:spPr>
          <a:xfrm>
            <a:off x="1706692" y="2479190"/>
            <a:ext cx="162195" cy="31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6B31801-6900-415F-8224-9736A0A5A25E}"/>
              </a:ext>
            </a:extLst>
          </p:cNvPr>
          <p:cNvSpPr/>
          <p:nvPr/>
        </p:nvSpPr>
        <p:spPr>
          <a:xfrm>
            <a:off x="2095251" y="2479190"/>
            <a:ext cx="162195" cy="31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9DE919E-8A3A-4B96-A59F-2C4FAAEACB6D}"/>
              </a:ext>
            </a:extLst>
          </p:cNvPr>
          <p:cNvSpPr/>
          <p:nvPr/>
        </p:nvSpPr>
        <p:spPr>
          <a:xfrm>
            <a:off x="2467527" y="2479190"/>
            <a:ext cx="162195" cy="31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descr="Human Icon of Glyph style - Available in SVG, PNG, EPS, AI &amp; Icon ...">
            <a:extLst>
              <a:ext uri="{FF2B5EF4-FFF2-40B4-BE49-F238E27FC236}">
                <a16:creationId xmlns:a16="http://schemas.microsoft.com/office/drawing/2014/main" id="{7BE3C000-0883-4875-B542-5CAC2107D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000" y="2400701"/>
            <a:ext cx="2016424" cy="201642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Mobile phone cell phone icon Royalty Free Vector Image">
            <a:extLst>
              <a:ext uri="{FF2B5EF4-FFF2-40B4-BE49-F238E27FC236}">
                <a16:creationId xmlns:a16="http://schemas.microsoft.com/office/drawing/2014/main" id="{F0588E10-A5D3-4D49-817D-E671F8A545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7222" t="432" r="36565" b="29493"/>
          <a:stretch/>
        </p:blipFill>
        <p:spPr bwMode="auto">
          <a:xfrm>
            <a:off x="2519989" y="3117260"/>
            <a:ext cx="145000" cy="302163"/>
          </a:xfrm>
          <a:prstGeom prst="rect">
            <a:avLst/>
          </a:prstGeom>
          <a:noFill/>
          <a:extLst>
            <a:ext uri="{909E8E84-426E-40DD-AFC4-6F175D3DCCD1}">
              <a14:hiddenFill xmlns:a14="http://schemas.microsoft.com/office/drawing/2010/main">
                <a:solidFill>
                  <a:srgbClr val="FFFFFF"/>
                </a:solidFill>
              </a14:hiddenFill>
            </a:ext>
          </a:extLst>
        </p:spPr>
      </p:pic>
      <p:sp>
        <p:nvSpPr>
          <p:cNvPr id="28" name="Speech Bubble: Rectangle 27">
            <a:extLst>
              <a:ext uri="{FF2B5EF4-FFF2-40B4-BE49-F238E27FC236}">
                <a16:creationId xmlns:a16="http://schemas.microsoft.com/office/drawing/2014/main" id="{1A7CACF2-F1CA-4E9B-9BBE-071379B0B368}"/>
              </a:ext>
            </a:extLst>
          </p:cNvPr>
          <p:cNvSpPr/>
          <p:nvPr/>
        </p:nvSpPr>
        <p:spPr>
          <a:xfrm>
            <a:off x="4277429" y="4306322"/>
            <a:ext cx="2743200" cy="1626281"/>
          </a:xfrm>
          <a:prstGeom prst="wedgeRectCallout">
            <a:avLst>
              <a:gd name="adj1" fmla="val -113004"/>
              <a:gd name="adj2" fmla="val -14070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56" name="Picture 8" descr="Buy RC522 RFID Reader Writer SPI RFID Tag Online In India | Robu.in">
            <a:extLst>
              <a:ext uri="{FF2B5EF4-FFF2-40B4-BE49-F238E27FC236}">
                <a16:creationId xmlns:a16="http://schemas.microsoft.com/office/drawing/2014/main" id="{8783374A-98CF-4F97-914D-5030CB982D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2792" y="4417126"/>
            <a:ext cx="2310912" cy="15154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Cloud, dedicated servers, hosting, server, storage icon">
            <a:extLst>
              <a:ext uri="{FF2B5EF4-FFF2-40B4-BE49-F238E27FC236}">
                <a16:creationId xmlns:a16="http://schemas.microsoft.com/office/drawing/2014/main" id="{4777A9FE-DE0E-41AC-89AA-9C6E191F82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8476" y="-104646"/>
            <a:ext cx="1487083" cy="131383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descr="Wifi | Free Vectors, Stock Photos &amp; PSD">
            <a:extLst>
              <a:ext uri="{FF2B5EF4-FFF2-40B4-BE49-F238E27FC236}">
                <a16:creationId xmlns:a16="http://schemas.microsoft.com/office/drawing/2014/main" id="{EDE5551E-B500-4A3C-A676-635C6ACFEF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49415">
            <a:off x="10096476" y="202373"/>
            <a:ext cx="1288659" cy="127318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odeMCU microcontroller board with ESP8266 and Lua - Elektor">
            <a:extLst>
              <a:ext uri="{FF2B5EF4-FFF2-40B4-BE49-F238E27FC236}">
                <a16:creationId xmlns:a16="http://schemas.microsoft.com/office/drawing/2014/main" id="{522E291A-48F5-4A88-A885-154D1F5589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2178" y="1170564"/>
            <a:ext cx="2222579" cy="1425229"/>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a:extLst>
              <a:ext uri="{FF2B5EF4-FFF2-40B4-BE49-F238E27FC236}">
                <a16:creationId xmlns:a16="http://schemas.microsoft.com/office/drawing/2014/main" id="{787E2EFE-423B-4011-9A7B-CEE640C60FC0}"/>
              </a:ext>
            </a:extLst>
          </p:cNvPr>
          <p:cNvCxnSpPr>
            <a:stCxn id="2056" idx="0"/>
          </p:cNvCxnSpPr>
          <p:nvPr/>
        </p:nvCxnSpPr>
        <p:spPr>
          <a:xfrm flipH="1" flipV="1">
            <a:off x="4927941" y="2400701"/>
            <a:ext cx="830307" cy="201642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0561398A-376F-4FF3-B077-5050B28A50FC}"/>
              </a:ext>
            </a:extLst>
          </p:cNvPr>
          <p:cNvCxnSpPr>
            <a:cxnSpLocks/>
          </p:cNvCxnSpPr>
          <p:nvPr/>
        </p:nvCxnSpPr>
        <p:spPr>
          <a:xfrm flipV="1">
            <a:off x="2405060" y="396306"/>
            <a:ext cx="5876570" cy="47383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336AAA0C-D03C-4972-99A2-737B4454E0D6}"/>
              </a:ext>
            </a:extLst>
          </p:cNvPr>
          <p:cNvSpPr txBox="1"/>
          <p:nvPr/>
        </p:nvSpPr>
        <p:spPr>
          <a:xfrm rot="21416691">
            <a:off x="4327629" y="626241"/>
            <a:ext cx="1854253" cy="369332"/>
          </a:xfrm>
          <a:prstGeom prst="rect">
            <a:avLst/>
          </a:prstGeom>
          <a:noFill/>
        </p:spPr>
        <p:txBody>
          <a:bodyPr wrap="square" rtlCol="0">
            <a:spAutoFit/>
          </a:bodyPr>
          <a:lstStyle/>
          <a:p>
            <a:r>
              <a:rPr lang="en-US" err="1"/>
              <a:t>Customer_ID</a:t>
            </a:r>
            <a:endParaRPr lang="en-US"/>
          </a:p>
        </p:txBody>
      </p:sp>
      <p:sp>
        <p:nvSpPr>
          <p:cNvPr id="47" name="TextBox 46">
            <a:extLst>
              <a:ext uri="{FF2B5EF4-FFF2-40B4-BE49-F238E27FC236}">
                <a16:creationId xmlns:a16="http://schemas.microsoft.com/office/drawing/2014/main" id="{5DC12B2C-3BAB-4291-B271-18DD687FEA96}"/>
              </a:ext>
            </a:extLst>
          </p:cNvPr>
          <p:cNvSpPr txBox="1"/>
          <p:nvPr/>
        </p:nvSpPr>
        <p:spPr>
          <a:xfrm rot="20407833">
            <a:off x="6147935" y="912677"/>
            <a:ext cx="1660432" cy="369332"/>
          </a:xfrm>
          <a:prstGeom prst="rect">
            <a:avLst/>
          </a:prstGeom>
          <a:noFill/>
        </p:spPr>
        <p:txBody>
          <a:bodyPr wrap="square" rtlCol="0">
            <a:spAutoFit/>
          </a:bodyPr>
          <a:lstStyle/>
          <a:p>
            <a:r>
              <a:rPr lang="en-US" err="1"/>
              <a:t>Product_ID</a:t>
            </a:r>
            <a:endParaRPr lang="en-US"/>
          </a:p>
        </p:txBody>
      </p:sp>
      <p:cxnSp>
        <p:nvCxnSpPr>
          <p:cNvPr id="49" name="Straight Arrow Connector 48">
            <a:extLst>
              <a:ext uri="{FF2B5EF4-FFF2-40B4-BE49-F238E27FC236}">
                <a16:creationId xmlns:a16="http://schemas.microsoft.com/office/drawing/2014/main" id="{17B80C55-88FF-4A3D-9B56-E8F0903B1AB4}"/>
              </a:ext>
            </a:extLst>
          </p:cNvPr>
          <p:cNvCxnSpPr>
            <a:cxnSpLocks/>
          </p:cNvCxnSpPr>
          <p:nvPr/>
        </p:nvCxnSpPr>
        <p:spPr>
          <a:xfrm flipV="1">
            <a:off x="5945556" y="838967"/>
            <a:ext cx="2362920" cy="85349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E369820E-68EC-43D2-AFD0-5B703958E0E5}"/>
              </a:ext>
            </a:extLst>
          </p:cNvPr>
          <p:cNvCxnSpPr>
            <a:cxnSpLocks/>
          </p:cNvCxnSpPr>
          <p:nvPr/>
        </p:nvCxnSpPr>
        <p:spPr>
          <a:xfrm>
            <a:off x="8988667" y="1561016"/>
            <a:ext cx="14185" cy="1782866"/>
          </a:xfrm>
          <a:prstGeom prst="straightConnector1">
            <a:avLst/>
          </a:prstGeom>
          <a:ln w="57150"/>
        </p:spPr>
        <p:style>
          <a:lnRef idx="3">
            <a:schemeClr val="dk1"/>
          </a:lnRef>
          <a:fillRef idx="0">
            <a:schemeClr val="dk1"/>
          </a:fillRef>
          <a:effectRef idx="2">
            <a:schemeClr val="dk1"/>
          </a:effectRef>
          <a:fontRef idx="minor">
            <a:schemeClr val="tx1"/>
          </a:fontRef>
        </p:style>
      </p:cxnSp>
      <p:sp>
        <p:nvSpPr>
          <p:cNvPr id="59" name="TextBox 58">
            <a:extLst>
              <a:ext uri="{FF2B5EF4-FFF2-40B4-BE49-F238E27FC236}">
                <a16:creationId xmlns:a16="http://schemas.microsoft.com/office/drawing/2014/main" id="{1A49CBE7-AC94-491A-B79E-EE4EEE8BDB45}"/>
              </a:ext>
            </a:extLst>
          </p:cNvPr>
          <p:cNvSpPr txBox="1"/>
          <p:nvPr/>
        </p:nvSpPr>
        <p:spPr>
          <a:xfrm flipH="1">
            <a:off x="6190407" y="2983940"/>
            <a:ext cx="723297" cy="369332"/>
          </a:xfrm>
          <a:prstGeom prst="rect">
            <a:avLst/>
          </a:prstGeom>
          <a:noFill/>
        </p:spPr>
        <p:txBody>
          <a:bodyPr wrap="square" rtlCol="0">
            <a:spAutoFit/>
          </a:bodyPr>
          <a:lstStyle/>
          <a:p>
            <a:r>
              <a:rPr lang="en-US"/>
              <a:t>Cart</a:t>
            </a:r>
          </a:p>
        </p:txBody>
      </p:sp>
      <p:sp>
        <p:nvSpPr>
          <p:cNvPr id="66" name="Speech Bubble: Rectangle 65">
            <a:extLst>
              <a:ext uri="{FF2B5EF4-FFF2-40B4-BE49-F238E27FC236}">
                <a16:creationId xmlns:a16="http://schemas.microsoft.com/office/drawing/2014/main" id="{88BFD0AA-4B03-4D26-9A60-B751040CF98E}"/>
              </a:ext>
            </a:extLst>
          </p:cNvPr>
          <p:cNvSpPr/>
          <p:nvPr/>
        </p:nvSpPr>
        <p:spPr>
          <a:xfrm>
            <a:off x="56645" y="4588186"/>
            <a:ext cx="2273862" cy="1689677"/>
          </a:xfrm>
          <a:prstGeom prst="wedgeRectCallout">
            <a:avLst>
              <a:gd name="adj1" fmla="val 8925"/>
              <a:gd name="adj2" fmla="val -14254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60" name="Picture 12" descr="HID LABEL PET WHITE RECT 43X18MM UHF MR6">
            <a:extLst>
              <a:ext uri="{FF2B5EF4-FFF2-40B4-BE49-F238E27FC236}">
                <a16:creationId xmlns:a16="http://schemas.microsoft.com/office/drawing/2014/main" id="{A404F8EC-4901-43B0-A7EA-03BBDE45DC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110108" y="4651582"/>
            <a:ext cx="2273861" cy="1490154"/>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EE5A05A5-6332-4A91-AD80-B6BB2D417FFF}"/>
              </a:ext>
            </a:extLst>
          </p:cNvPr>
          <p:cNvSpPr txBox="1"/>
          <p:nvPr/>
        </p:nvSpPr>
        <p:spPr>
          <a:xfrm>
            <a:off x="517891" y="6287513"/>
            <a:ext cx="2041927" cy="369332"/>
          </a:xfrm>
          <a:prstGeom prst="rect">
            <a:avLst/>
          </a:prstGeom>
          <a:noFill/>
        </p:spPr>
        <p:txBody>
          <a:bodyPr wrap="square" rtlCol="0">
            <a:spAutoFit/>
          </a:bodyPr>
          <a:lstStyle/>
          <a:p>
            <a:r>
              <a:rPr lang="en-US"/>
              <a:t>RFID TAG</a:t>
            </a:r>
          </a:p>
        </p:txBody>
      </p:sp>
      <p:sp>
        <p:nvSpPr>
          <p:cNvPr id="61" name="TextBox 60">
            <a:extLst>
              <a:ext uri="{FF2B5EF4-FFF2-40B4-BE49-F238E27FC236}">
                <a16:creationId xmlns:a16="http://schemas.microsoft.com/office/drawing/2014/main" id="{2084DA7C-FBAC-4482-841B-FD1B63EE9518}"/>
              </a:ext>
            </a:extLst>
          </p:cNvPr>
          <p:cNvSpPr txBox="1"/>
          <p:nvPr/>
        </p:nvSpPr>
        <p:spPr>
          <a:xfrm>
            <a:off x="4924791" y="6043407"/>
            <a:ext cx="1851527" cy="646331"/>
          </a:xfrm>
          <a:prstGeom prst="rect">
            <a:avLst/>
          </a:prstGeom>
          <a:noFill/>
        </p:spPr>
        <p:txBody>
          <a:bodyPr wrap="square" rtlCol="0">
            <a:spAutoFit/>
          </a:bodyPr>
          <a:lstStyle/>
          <a:p>
            <a:r>
              <a:rPr lang="en-US"/>
              <a:t>RFID READER</a:t>
            </a:r>
          </a:p>
          <a:p>
            <a:pPr algn="ctr"/>
            <a:r>
              <a:rPr lang="en-US" b="1"/>
              <a:t>RC522</a:t>
            </a:r>
          </a:p>
        </p:txBody>
      </p:sp>
      <p:sp>
        <p:nvSpPr>
          <p:cNvPr id="62" name="TextBox 61">
            <a:extLst>
              <a:ext uri="{FF2B5EF4-FFF2-40B4-BE49-F238E27FC236}">
                <a16:creationId xmlns:a16="http://schemas.microsoft.com/office/drawing/2014/main" id="{3AD0E0CF-0CB8-486E-8002-DE1D6804E285}"/>
              </a:ext>
            </a:extLst>
          </p:cNvPr>
          <p:cNvSpPr txBox="1"/>
          <p:nvPr/>
        </p:nvSpPr>
        <p:spPr>
          <a:xfrm>
            <a:off x="3302470" y="2384035"/>
            <a:ext cx="2247118" cy="646331"/>
          </a:xfrm>
          <a:prstGeom prst="rect">
            <a:avLst/>
          </a:prstGeom>
          <a:noFill/>
        </p:spPr>
        <p:txBody>
          <a:bodyPr wrap="square" rtlCol="0">
            <a:spAutoFit/>
          </a:bodyPr>
          <a:lstStyle/>
          <a:p>
            <a:pPr algn="ctr"/>
            <a:r>
              <a:rPr lang="en-US" err="1"/>
              <a:t>NodeMCU</a:t>
            </a:r>
            <a:endParaRPr lang="en-US"/>
          </a:p>
          <a:p>
            <a:pPr algn="ctr"/>
            <a:r>
              <a:rPr lang="en-US" b="1"/>
              <a:t>ESP8266</a:t>
            </a:r>
          </a:p>
        </p:txBody>
      </p:sp>
      <p:sp>
        <p:nvSpPr>
          <p:cNvPr id="70" name="TextBox 69">
            <a:extLst>
              <a:ext uri="{FF2B5EF4-FFF2-40B4-BE49-F238E27FC236}">
                <a16:creationId xmlns:a16="http://schemas.microsoft.com/office/drawing/2014/main" id="{EE695BAB-1CA6-4595-93D5-45E742CEC0B1}"/>
              </a:ext>
            </a:extLst>
          </p:cNvPr>
          <p:cNvSpPr txBox="1"/>
          <p:nvPr/>
        </p:nvSpPr>
        <p:spPr>
          <a:xfrm>
            <a:off x="8742657" y="1140058"/>
            <a:ext cx="1807260" cy="369332"/>
          </a:xfrm>
          <a:prstGeom prst="rect">
            <a:avLst/>
          </a:prstGeom>
          <a:noFill/>
        </p:spPr>
        <p:txBody>
          <a:bodyPr wrap="square" rtlCol="0">
            <a:spAutoFit/>
          </a:bodyPr>
          <a:lstStyle/>
          <a:p>
            <a:pPr algn="ctr"/>
            <a:r>
              <a:rPr lang="en-US" b="1"/>
              <a:t>MQTT </a:t>
            </a:r>
            <a:r>
              <a:rPr lang="vi-VN" b="1"/>
              <a:t>Broker</a:t>
            </a:r>
            <a:endParaRPr lang="en-US" b="1"/>
          </a:p>
        </p:txBody>
      </p:sp>
      <p:sp>
        <p:nvSpPr>
          <p:cNvPr id="71" name="Speech Bubble: Rectangle 70">
            <a:extLst>
              <a:ext uri="{FF2B5EF4-FFF2-40B4-BE49-F238E27FC236}">
                <a16:creationId xmlns:a16="http://schemas.microsoft.com/office/drawing/2014/main" id="{39274BE3-8628-45AB-A4D2-14A5D3497A9E}"/>
              </a:ext>
            </a:extLst>
          </p:cNvPr>
          <p:cNvSpPr/>
          <p:nvPr/>
        </p:nvSpPr>
        <p:spPr>
          <a:xfrm>
            <a:off x="2865761" y="4614902"/>
            <a:ext cx="1101555" cy="498571"/>
          </a:xfrm>
          <a:prstGeom prst="wedgeRectCallout">
            <a:avLst>
              <a:gd name="adj1" fmla="val -73247"/>
              <a:gd name="adj2" fmla="val -30820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App</a:t>
            </a:r>
          </a:p>
          <a:p>
            <a:pPr algn="ctr"/>
            <a:r>
              <a:rPr lang="en-US"/>
              <a:t>Mobile</a:t>
            </a:r>
          </a:p>
        </p:txBody>
      </p:sp>
      <p:sp>
        <p:nvSpPr>
          <p:cNvPr id="2" name="Slide Number Placeholder 1">
            <a:extLst>
              <a:ext uri="{FF2B5EF4-FFF2-40B4-BE49-F238E27FC236}">
                <a16:creationId xmlns:a16="http://schemas.microsoft.com/office/drawing/2014/main" id="{B8EF6B2A-598E-46A2-AABF-4CCD8082E032}"/>
              </a:ext>
            </a:extLst>
          </p:cNvPr>
          <p:cNvSpPr>
            <a:spLocks noGrp="1"/>
          </p:cNvSpPr>
          <p:nvPr>
            <p:ph type="sldNum" sz="quarter" idx="12"/>
          </p:nvPr>
        </p:nvSpPr>
        <p:spPr/>
        <p:txBody>
          <a:bodyPr/>
          <a:lstStyle/>
          <a:p>
            <a:fld id="{033ED8BB-0197-432D-94CB-A37C75AAC944}" type="slidenum">
              <a:rPr lang="en-US" smtClean="0"/>
              <a:t>30</a:t>
            </a:fld>
            <a:endParaRPr lang="en-US"/>
          </a:p>
        </p:txBody>
      </p:sp>
      <p:sp>
        <p:nvSpPr>
          <p:cNvPr id="84" name="Arrow: Pentagon 83">
            <a:extLst>
              <a:ext uri="{FF2B5EF4-FFF2-40B4-BE49-F238E27FC236}">
                <a16:creationId xmlns:a16="http://schemas.microsoft.com/office/drawing/2014/main" id="{58FD1909-A16F-4273-843B-0FE1F4634DAD}"/>
              </a:ext>
            </a:extLst>
          </p:cNvPr>
          <p:cNvSpPr/>
          <p:nvPr/>
        </p:nvSpPr>
        <p:spPr>
          <a:xfrm>
            <a:off x="-13581" y="-32101"/>
            <a:ext cx="5961529" cy="51368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Quy</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trình</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mua</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hàng</a:t>
            </a:r>
            <a:endParaRPr lang="en-US" sz="1400" b="1">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9ED777FA-C605-478E-9E4C-2480E2514D28}"/>
              </a:ext>
            </a:extLst>
          </p:cNvPr>
          <p:cNvSpPr/>
          <p:nvPr/>
        </p:nvSpPr>
        <p:spPr>
          <a:xfrm>
            <a:off x="1629443" y="4804752"/>
            <a:ext cx="478319" cy="478319"/>
          </a:xfrm>
          <a:prstGeom prst="ellipse">
            <a:avLst/>
          </a:prstGeom>
          <a:noFill/>
          <a:ln>
            <a:solidFill>
              <a:srgbClr val="FF00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vi-VN" sz="3600">
                <a:solidFill>
                  <a:schemeClr val="tx1"/>
                </a:solidFill>
              </a:rPr>
              <a:t>1</a:t>
            </a:r>
            <a:endParaRPr lang="en-US" sz="3600">
              <a:solidFill>
                <a:schemeClr val="tx1"/>
              </a:solidFill>
            </a:endParaRPr>
          </a:p>
        </p:txBody>
      </p:sp>
      <p:sp>
        <p:nvSpPr>
          <p:cNvPr id="6" name="Oval 5">
            <a:extLst>
              <a:ext uri="{FF2B5EF4-FFF2-40B4-BE49-F238E27FC236}">
                <a16:creationId xmlns:a16="http://schemas.microsoft.com/office/drawing/2014/main" id="{F1A542E3-8E6F-4221-A662-82E55454CE68}"/>
              </a:ext>
            </a:extLst>
          </p:cNvPr>
          <p:cNvSpPr/>
          <p:nvPr/>
        </p:nvSpPr>
        <p:spPr>
          <a:xfrm>
            <a:off x="6360057" y="4975812"/>
            <a:ext cx="478319" cy="478319"/>
          </a:xfrm>
          <a:prstGeom prst="ellipse">
            <a:avLst/>
          </a:prstGeom>
          <a:noFill/>
          <a:ln>
            <a:solidFill>
              <a:srgbClr val="FF00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vi-VN" sz="3600">
                <a:solidFill>
                  <a:schemeClr val="tx1"/>
                </a:solidFill>
              </a:rPr>
              <a:t>2</a:t>
            </a:r>
            <a:endParaRPr lang="en-US" sz="3600">
              <a:solidFill>
                <a:schemeClr val="tx1"/>
              </a:solidFill>
            </a:endParaRPr>
          </a:p>
        </p:txBody>
      </p:sp>
      <p:sp>
        <p:nvSpPr>
          <p:cNvPr id="7" name="Oval 6">
            <a:extLst>
              <a:ext uri="{FF2B5EF4-FFF2-40B4-BE49-F238E27FC236}">
                <a16:creationId xmlns:a16="http://schemas.microsoft.com/office/drawing/2014/main" id="{66F349AD-C3D5-4FCE-A42C-E17DD4011894}"/>
              </a:ext>
            </a:extLst>
          </p:cNvPr>
          <p:cNvSpPr/>
          <p:nvPr/>
        </p:nvSpPr>
        <p:spPr>
          <a:xfrm>
            <a:off x="5888156" y="2499740"/>
            <a:ext cx="478319" cy="478319"/>
          </a:xfrm>
          <a:prstGeom prst="ellipse">
            <a:avLst/>
          </a:prstGeom>
          <a:noFill/>
          <a:ln>
            <a:solidFill>
              <a:srgbClr val="FF00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vi-VN" sz="3600">
                <a:solidFill>
                  <a:schemeClr val="tx1"/>
                </a:solidFill>
              </a:rPr>
              <a:t>3</a:t>
            </a:r>
            <a:endParaRPr lang="en-US" sz="3600">
              <a:solidFill>
                <a:schemeClr val="tx1"/>
              </a:solidFill>
            </a:endParaRPr>
          </a:p>
        </p:txBody>
      </p:sp>
      <p:sp>
        <p:nvSpPr>
          <p:cNvPr id="87" name="Oval 86">
            <a:extLst>
              <a:ext uri="{FF2B5EF4-FFF2-40B4-BE49-F238E27FC236}">
                <a16:creationId xmlns:a16="http://schemas.microsoft.com/office/drawing/2014/main" id="{D52E128C-0DD0-4269-8753-9AE6DF36B112}"/>
              </a:ext>
            </a:extLst>
          </p:cNvPr>
          <p:cNvSpPr/>
          <p:nvPr/>
        </p:nvSpPr>
        <p:spPr>
          <a:xfrm>
            <a:off x="7978512" y="1312339"/>
            <a:ext cx="478319" cy="478319"/>
          </a:xfrm>
          <a:prstGeom prst="ellipse">
            <a:avLst/>
          </a:prstGeom>
          <a:noFill/>
          <a:ln>
            <a:solidFill>
              <a:srgbClr val="FF00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vi-VN" sz="3600">
                <a:solidFill>
                  <a:schemeClr val="tx1"/>
                </a:solidFill>
              </a:rPr>
              <a:t>4</a:t>
            </a:r>
            <a:endParaRPr lang="en-US" sz="3600">
              <a:solidFill>
                <a:schemeClr val="tx1"/>
              </a:solidFill>
            </a:endParaRPr>
          </a:p>
        </p:txBody>
      </p:sp>
      <p:sp>
        <p:nvSpPr>
          <p:cNvPr id="88" name="Oval 87">
            <a:extLst>
              <a:ext uri="{FF2B5EF4-FFF2-40B4-BE49-F238E27FC236}">
                <a16:creationId xmlns:a16="http://schemas.microsoft.com/office/drawing/2014/main" id="{11ABFC38-29EE-4348-9E95-31B575AED216}"/>
              </a:ext>
            </a:extLst>
          </p:cNvPr>
          <p:cNvSpPr/>
          <p:nvPr/>
        </p:nvSpPr>
        <p:spPr>
          <a:xfrm>
            <a:off x="6781469" y="3433639"/>
            <a:ext cx="478319" cy="478319"/>
          </a:xfrm>
          <a:prstGeom prst="ellipse">
            <a:avLst/>
          </a:prstGeom>
          <a:noFill/>
          <a:ln>
            <a:solidFill>
              <a:srgbClr val="FF00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vi-VN" sz="3600">
                <a:solidFill>
                  <a:schemeClr val="tx1"/>
                </a:solidFill>
              </a:rPr>
              <a:t>5</a:t>
            </a:r>
            <a:endParaRPr lang="en-US" sz="3600">
              <a:solidFill>
                <a:schemeClr val="tx1"/>
              </a:solidFill>
            </a:endParaRPr>
          </a:p>
        </p:txBody>
      </p:sp>
      <p:sp>
        <p:nvSpPr>
          <p:cNvPr id="89" name="Oval 88">
            <a:extLst>
              <a:ext uri="{FF2B5EF4-FFF2-40B4-BE49-F238E27FC236}">
                <a16:creationId xmlns:a16="http://schemas.microsoft.com/office/drawing/2014/main" id="{C0205A5E-4D09-4A5E-B99E-155C6973128F}"/>
              </a:ext>
            </a:extLst>
          </p:cNvPr>
          <p:cNvSpPr/>
          <p:nvPr/>
        </p:nvSpPr>
        <p:spPr>
          <a:xfrm>
            <a:off x="3386708" y="5154956"/>
            <a:ext cx="478319" cy="478319"/>
          </a:xfrm>
          <a:prstGeom prst="ellipse">
            <a:avLst/>
          </a:prstGeom>
          <a:noFill/>
          <a:ln>
            <a:solidFill>
              <a:srgbClr val="FF00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vi-VN" sz="3600">
                <a:solidFill>
                  <a:schemeClr val="tx1"/>
                </a:solidFill>
              </a:rPr>
              <a:t>6</a:t>
            </a:r>
            <a:endParaRPr lang="en-US" sz="3600">
              <a:solidFill>
                <a:schemeClr val="tx1"/>
              </a:solidFill>
            </a:endParaRPr>
          </a:p>
        </p:txBody>
      </p:sp>
    </p:spTree>
    <p:extLst>
      <p:ext uri="{BB962C8B-B14F-4D97-AF65-F5344CB8AC3E}">
        <p14:creationId xmlns:p14="http://schemas.microsoft.com/office/powerpoint/2010/main" val="274750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9" grpId="0"/>
      <p:bldP spid="47" grpId="0"/>
      <p:bldP spid="59" grpId="0"/>
      <p:bldP spid="66" grpId="0" animBg="1"/>
      <p:bldP spid="60" grpId="0"/>
      <p:bldP spid="61" grpId="0"/>
      <p:bldP spid="62" grpId="0"/>
      <p:bldP spid="71" grpId="0" animBg="1"/>
      <p:bldP spid="3" grpId="0" animBg="1"/>
      <p:bldP spid="6" grpId="0" animBg="1"/>
      <p:bldP spid="7" grpId="0" animBg="1"/>
      <p:bldP spid="87" grpId="0" animBg="1"/>
      <p:bldP spid="88" grpId="0" animBg="1"/>
      <p:bldP spid="8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AFCA81-A258-4063-8712-7F8FB307452A}"/>
              </a:ext>
            </a:extLst>
          </p:cNvPr>
          <p:cNvPicPr>
            <a:picLocks noChangeAspect="1"/>
          </p:cNvPicPr>
          <p:nvPr/>
        </p:nvPicPr>
        <p:blipFill>
          <a:blip r:embed="rId3"/>
          <a:stretch>
            <a:fillRect/>
          </a:stretch>
        </p:blipFill>
        <p:spPr>
          <a:xfrm>
            <a:off x="4835373" y="1682201"/>
            <a:ext cx="1990659" cy="3740699"/>
          </a:xfrm>
          <a:prstGeom prst="rect">
            <a:avLst/>
          </a:prstGeom>
        </p:spPr>
      </p:pic>
      <p:pic>
        <p:nvPicPr>
          <p:cNvPr id="7" name="Picture 6">
            <a:extLst>
              <a:ext uri="{FF2B5EF4-FFF2-40B4-BE49-F238E27FC236}">
                <a16:creationId xmlns:a16="http://schemas.microsoft.com/office/drawing/2014/main" id="{047AB191-D357-42FF-A2AF-EA19CE9BBDE9}"/>
              </a:ext>
            </a:extLst>
          </p:cNvPr>
          <p:cNvPicPr>
            <a:picLocks noChangeAspect="1"/>
          </p:cNvPicPr>
          <p:nvPr/>
        </p:nvPicPr>
        <p:blipFill>
          <a:blip r:embed="rId4"/>
          <a:stretch>
            <a:fillRect/>
          </a:stretch>
        </p:blipFill>
        <p:spPr>
          <a:xfrm>
            <a:off x="7533823" y="1682201"/>
            <a:ext cx="1953274" cy="3740699"/>
          </a:xfrm>
          <a:prstGeom prst="rect">
            <a:avLst/>
          </a:prstGeom>
        </p:spPr>
      </p:pic>
      <p:pic>
        <p:nvPicPr>
          <p:cNvPr id="8" name="Picture 7">
            <a:extLst>
              <a:ext uri="{FF2B5EF4-FFF2-40B4-BE49-F238E27FC236}">
                <a16:creationId xmlns:a16="http://schemas.microsoft.com/office/drawing/2014/main" id="{94225282-24D1-4378-8610-6626B5748161}"/>
              </a:ext>
            </a:extLst>
          </p:cNvPr>
          <p:cNvPicPr>
            <a:picLocks noChangeAspect="1"/>
          </p:cNvPicPr>
          <p:nvPr/>
        </p:nvPicPr>
        <p:blipFill>
          <a:blip r:embed="rId5"/>
          <a:stretch>
            <a:fillRect/>
          </a:stretch>
        </p:blipFill>
        <p:spPr>
          <a:xfrm>
            <a:off x="10130733" y="1682201"/>
            <a:ext cx="1966525" cy="3740699"/>
          </a:xfrm>
          <a:prstGeom prst="rect">
            <a:avLst/>
          </a:prstGeom>
        </p:spPr>
      </p:pic>
      <p:sp>
        <p:nvSpPr>
          <p:cNvPr id="2" name="Slide Number Placeholder 1">
            <a:extLst>
              <a:ext uri="{FF2B5EF4-FFF2-40B4-BE49-F238E27FC236}">
                <a16:creationId xmlns:a16="http://schemas.microsoft.com/office/drawing/2014/main" id="{05823FF1-44E7-4E42-9B16-FE2BD73A6AB3}"/>
              </a:ext>
            </a:extLst>
          </p:cNvPr>
          <p:cNvSpPr>
            <a:spLocks noGrp="1"/>
          </p:cNvSpPr>
          <p:nvPr>
            <p:ph type="sldNum" sz="quarter" idx="12"/>
          </p:nvPr>
        </p:nvSpPr>
        <p:spPr/>
        <p:txBody>
          <a:bodyPr/>
          <a:lstStyle/>
          <a:p>
            <a:fld id="{033ED8BB-0197-432D-94CB-A37C75AAC944}" type="slidenum">
              <a:rPr lang="en-US" smtClean="0"/>
              <a:t>31</a:t>
            </a:fld>
            <a:endParaRPr lang="en-US"/>
          </a:p>
        </p:txBody>
      </p:sp>
      <p:sp>
        <p:nvSpPr>
          <p:cNvPr id="9" name="Arrow: Pentagon 8">
            <a:extLst>
              <a:ext uri="{FF2B5EF4-FFF2-40B4-BE49-F238E27FC236}">
                <a16:creationId xmlns:a16="http://schemas.microsoft.com/office/drawing/2014/main" id="{8600B2ED-EE94-400A-B8B7-6027B8E112FC}"/>
              </a:ext>
            </a:extLst>
          </p:cNvPr>
          <p:cNvSpPr/>
          <p:nvPr/>
        </p:nvSpPr>
        <p:spPr>
          <a:xfrm>
            <a:off x="0" y="306219"/>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Giao</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diện</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ứng</a:t>
            </a:r>
            <a:r>
              <a:rPr lang="en-US" sz="2800" b="1">
                <a:latin typeface="Times New Roman" panose="02020603050405020304" pitchFamily="18" charset="0"/>
                <a:ea typeface="Calibri" panose="020F0502020204030204" pitchFamily="34" charset="0"/>
              </a:rPr>
              <a:t> </a:t>
            </a:r>
            <a:r>
              <a:rPr lang="en-US" sz="2800" b="1" err="1">
                <a:latin typeface="Times New Roman" panose="02020603050405020304" pitchFamily="18" charset="0"/>
                <a:ea typeface="Calibri" panose="020F0502020204030204" pitchFamily="34" charset="0"/>
              </a:rPr>
              <a:t>dụng</a:t>
            </a:r>
            <a:r>
              <a:rPr lang="en-US" sz="2800" b="1">
                <a:latin typeface="Times New Roman" panose="02020603050405020304" pitchFamily="18" charset="0"/>
                <a:ea typeface="Calibri" panose="020F0502020204030204" pitchFamily="34" charset="0"/>
              </a:rPr>
              <a:t> di </a:t>
            </a:r>
            <a:r>
              <a:rPr lang="en-US" sz="2800" b="1" err="1">
                <a:latin typeface="Times New Roman" panose="02020603050405020304" pitchFamily="18" charset="0"/>
                <a:ea typeface="Calibri" panose="020F0502020204030204" pitchFamily="34" charset="0"/>
              </a:rPr>
              <a:t>động</a:t>
            </a:r>
            <a:endParaRPr lang="en-US" sz="1400" b="1">
              <a:latin typeface="Times New Roman" panose="02020603050405020304" pitchFamily="18" charset="0"/>
              <a:cs typeface="Times New Roman" panose="02020603050405020304" pitchFamily="18" charset="0"/>
            </a:endParaRPr>
          </a:p>
        </p:txBody>
      </p:sp>
      <p:pic>
        <p:nvPicPr>
          <p:cNvPr id="14" name="Picture 13" descr="Graphical user interface, application&#10;&#10;Description automatically generated">
            <a:extLst>
              <a:ext uri="{FF2B5EF4-FFF2-40B4-BE49-F238E27FC236}">
                <a16:creationId xmlns:a16="http://schemas.microsoft.com/office/drawing/2014/main" id="{23D1D4D5-0576-402E-A7C1-FB2028623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8921" y="1682201"/>
            <a:ext cx="1818708" cy="3740699"/>
          </a:xfrm>
          <a:prstGeom prst="rect">
            <a:avLst/>
          </a:prstGeom>
        </p:spPr>
      </p:pic>
      <p:pic>
        <p:nvPicPr>
          <p:cNvPr id="16" name="Picture 15" descr="Graphical user interface, website&#10;&#10;Description automatically generated">
            <a:extLst>
              <a:ext uri="{FF2B5EF4-FFF2-40B4-BE49-F238E27FC236}">
                <a16:creationId xmlns:a16="http://schemas.microsoft.com/office/drawing/2014/main" id="{ABCA24B6-7C8D-4DA4-8B7B-2B683415B3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050" y="1682201"/>
            <a:ext cx="1818707" cy="3740699"/>
          </a:xfrm>
          <a:prstGeom prst="rect">
            <a:avLst/>
          </a:prstGeom>
        </p:spPr>
      </p:pic>
    </p:spTree>
    <p:extLst>
      <p:ext uri="{BB962C8B-B14F-4D97-AF65-F5344CB8AC3E}">
        <p14:creationId xmlns:p14="http://schemas.microsoft.com/office/powerpoint/2010/main" val="594097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mazon Go, a checkout-free grocery store, opens to the public">
            <a:extLst>
              <a:ext uri="{FF2B5EF4-FFF2-40B4-BE49-F238E27FC236}">
                <a16:creationId xmlns:a16="http://schemas.microsoft.com/office/drawing/2014/main" id="{71C5C658-C2E3-441D-9AC9-14874688E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566" y="1938898"/>
            <a:ext cx="3203444" cy="24807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0" name="Ink 19">
                <a:extLst>
                  <a:ext uri="{FF2B5EF4-FFF2-40B4-BE49-F238E27FC236}">
                    <a16:creationId xmlns:a16="http://schemas.microsoft.com/office/drawing/2014/main" id="{81DF5BAE-0922-4726-957D-150935ADDCBA}"/>
                  </a:ext>
                </a:extLst>
              </p14:cNvPr>
              <p14:cNvContentPartPr/>
              <p14:nvPr/>
            </p14:nvContentPartPr>
            <p14:xfrm>
              <a:off x="6427563" y="3667339"/>
              <a:ext cx="360" cy="360"/>
            </p14:xfrm>
          </p:contentPart>
        </mc:Choice>
        <mc:Fallback>
          <p:pic>
            <p:nvPicPr>
              <p:cNvPr id="20" name="Ink 19">
                <a:extLst>
                  <a:ext uri="{FF2B5EF4-FFF2-40B4-BE49-F238E27FC236}">
                    <a16:creationId xmlns:a16="http://schemas.microsoft.com/office/drawing/2014/main" id="{81DF5BAE-0922-4726-957D-150935ADDCBA}"/>
                  </a:ext>
                </a:extLst>
              </p:cNvPr>
              <p:cNvPicPr/>
              <p:nvPr/>
            </p:nvPicPr>
            <p:blipFill>
              <a:blip r:embed="rId5"/>
              <a:stretch>
                <a:fillRect/>
              </a:stretch>
            </p:blipFill>
            <p:spPr>
              <a:xfrm>
                <a:off x="6418563" y="3658339"/>
                <a:ext cx="18000" cy="18000"/>
              </a:xfrm>
              <a:prstGeom prst="rect">
                <a:avLst/>
              </a:prstGeom>
            </p:spPr>
          </p:pic>
        </mc:Fallback>
      </mc:AlternateContent>
      <p:sp>
        <p:nvSpPr>
          <p:cNvPr id="22" name="TextBox 21">
            <a:extLst>
              <a:ext uri="{FF2B5EF4-FFF2-40B4-BE49-F238E27FC236}">
                <a16:creationId xmlns:a16="http://schemas.microsoft.com/office/drawing/2014/main" id="{6DBF14BB-714D-4D0D-A6CE-9EEC0C76C399}"/>
              </a:ext>
            </a:extLst>
          </p:cNvPr>
          <p:cNvSpPr txBox="1"/>
          <p:nvPr/>
        </p:nvSpPr>
        <p:spPr>
          <a:xfrm>
            <a:off x="530057" y="4677802"/>
            <a:ext cx="2869288" cy="923330"/>
          </a:xfrm>
          <a:prstGeom prst="rect">
            <a:avLst/>
          </a:prstGeom>
          <a:noFill/>
        </p:spPr>
        <p:txBody>
          <a:bodyPr wrap="square" rtlCol="0">
            <a:spAutoFit/>
          </a:bodyPr>
          <a:lstStyle/>
          <a:p>
            <a:r>
              <a:rPr lang="en-US" sz="1800" kern="1200" err="1">
                <a:solidFill>
                  <a:schemeClr val="tx1"/>
                </a:solidFill>
                <a:latin typeface="+mn-lt"/>
                <a:ea typeface="+mn-ea"/>
                <a:cs typeface="+mn-cs"/>
              </a:rPr>
              <a:t>Khách</a:t>
            </a:r>
            <a:r>
              <a:rPr lang="en-US" sz="1800" kern="1200">
                <a:solidFill>
                  <a:schemeClr val="tx1"/>
                </a:solidFill>
                <a:latin typeface="+mn-lt"/>
                <a:ea typeface="+mn-ea"/>
                <a:cs typeface="+mn-cs"/>
              </a:rPr>
              <a:t> </a:t>
            </a:r>
            <a:r>
              <a:rPr lang="en-US" sz="1800" kern="1200" err="1">
                <a:solidFill>
                  <a:schemeClr val="tx1"/>
                </a:solidFill>
                <a:latin typeface="+mn-lt"/>
                <a:ea typeface="+mn-ea"/>
                <a:cs typeface="+mn-cs"/>
              </a:rPr>
              <a:t>hàng</a:t>
            </a:r>
            <a:r>
              <a:rPr lang="en-US" sz="1800" kern="1200">
                <a:solidFill>
                  <a:schemeClr val="tx1"/>
                </a:solidFill>
                <a:latin typeface="+mn-lt"/>
                <a:ea typeface="+mn-ea"/>
                <a:cs typeface="+mn-cs"/>
              </a:rPr>
              <a:t> </a:t>
            </a:r>
            <a:r>
              <a:rPr lang="en-US" sz="1800" kern="1200" err="1">
                <a:solidFill>
                  <a:schemeClr val="tx1"/>
                </a:solidFill>
                <a:latin typeface="+mn-lt"/>
                <a:ea typeface="+mn-ea"/>
                <a:cs typeface="+mn-cs"/>
              </a:rPr>
              <a:t>quét</a:t>
            </a:r>
            <a:r>
              <a:rPr lang="en-US" sz="1800" kern="1200">
                <a:solidFill>
                  <a:schemeClr val="tx1"/>
                </a:solidFill>
                <a:latin typeface="+mn-lt"/>
                <a:ea typeface="+mn-ea"/>
                <a:cs typeface="+mn-cs"/>
              </a:rPr>
              <a:t> </a:t>
            </a:r>
            <a:r>
              <a:rPr lang="en-US" sz="1800" kern="1200" err="1">
                <a:solidFill>
                  <a:schemeClr val="tx1"/>
                </a:solidFill>
                <a:latin typeface="+mn-lt"/>
                <a:ea typeface="+mn-ea"/>
                <a:cs typeface="+mn-cs"/>
              </a:rPr>
              <a:t>mã</a:t>
            </a:r>
            <a:r>
              <a:rPr lang="en-US" sz="1800" kern="1200">
                <a:solidFill>
                  <a:schemeClr val="tx1"/>
                </a:solidFill>
                <a:latin typeface="+mn-lt"/>
                <a:ea typeface="+mn-ea"/>
                <a:cs typeface="+mn-cs"/>
              </a:rPr>
              <a:t> QR</a:t>
            </a:r>
            <a:r>
              <a:rPr lang="en-US"/>
              <a:t> </a:t>
            </a:r>
            <a:r>
              <a:rPr lang="en-US" err="1"/>
              <a:t>tại</a:t>
            </a:r>
            <a:r>
              <a:rPr lang="en-US"/>
              <a:t> </a:t>
            </a:r>
            <a:r>
              <a:rPr lang="en-US" err="1"/>
              <a:t>cổng</a:t>
            </a:r>
            <a:r>
              <a:rPr lang="en-US"/>
              <a:t> </a:t>
            </a:r>
            <a:r>
              <a:rPr lang="en-US" err="1"/>
              <a:t>để</a:t>
            </a:r>
            <a:r>
              <a:rPr lang="en-US"/>
              <a:t> </a:t>
            </a:r>
            <a:r>
              <a:rPr lang="en-US" err="1"/>
              <a:t>có</a:t>
            </a:r>
            <a:r>
              <a:rPr lang="en-US"/>
              <a:t> </a:t>
            </a:r>
            <a:r>
              <a:rPr lang="en-US" err="1"/>
              <a:t>thể</a:t>
            </a:r>
            <a:r>
              <a:rPr lang="en-US"/>
              <a:t> b</a:t>
            </a:r>
            <a:r>
              <a:rPr lang="vi-VN"/>
              <a:t>ư</a:t>
            </a:r>
            <a:r>
              <a:rPr lang="en-US" err="1"/>
              <a:t>ớc</a:t>
            </a:r>
            <a:r>
              <a:rPr lang="en-US"/>
              <a:t> </a:t>
            </a:r>
            <a:r>
              <a:rPr lang="en-US" err="1"/>
              <a:t>vào</a:t>
            </a:r>
            <a:r>
              <a:rPr lang="en-US"/>
              <a:t> </a:t>
            </a:r>
            <a:r>
              <a:rPr lang="en-US" err="1"/>
              <a:t>cửa</a:t>
            </a:r>
            <a:r>
              <a:rPr lang="en-US"/>
              <a:t> </a:t>
            </a:r>
            <a:r>
              <a:rPr lang="en-US" err="1"/>
              <a:t>hàng</a:t>
            </a:r>
            <a:endParaRPr lang="en-US" sz="1800" kern="1200">
              <a:solidFill>
                <a:schemeClr val="tx1"/>
              </a:solidFill>
              <a:latin typeface="+mn-lt"/>
              <a:ea typeface="+mn-ea"/>
              <a:cs typeface="+mn-cs"/>
            </a:endParaRPr>
          </a:p>
        </p:txBody>
      </p:sp>
      <mc:AlternateContent xmlns:mc="http://schemas.openxmlformats.org/markup-compatibility/2006">
        <mc:Choice xmlns:p14="http://schemas.microsoft.com/office/powerpoint/2010/main" Requires="p14">
          <p:contentPart p14:bwMode="auto" r:id="rId6">
            <p14:nvContentPartPr>
              <p14:cNvPr id="25" name="Ink 24">
                <a:extLst>
                  <a:ext uri="{FF2B5EF4-FFF2-40B4-BE49-F238E27FC236}">
                    <a16:creationId xmlns:a16="http://schemas.microsoft.com/office/drawing/2014/main" id="{1D03F043-5584-4F1E-B015-918B4D2BAE05}"/>
                  </a:ext>
                </a:extLst>
              </p14:cNvPr>
              <p14:cNvContentPartPr/>
              <p14:nvPr/>
            </p14:nvContentPartPr>
            <p14:xfrm>
              <a:off x="6213363" y="3640699"/>
              <a:ext cx="360" cy="360"/>
            </p14:xfrm>
          </p:contentPart>
        </mc:Choice>
        <mc:Fallback>
          <p:pic>
            <p:nvPicPr>
              <p:cNvPr id="25" name="Ink 24">
                <a:extLst>
                  <a:ext uri="{FF2B5EF4-FFF2-40B4-BE49-F238E27FC236}">
                    <a16:creationId xmlns:a16="http://schemas.microsoft.com/office/drawing/2014/main" id="{1D03F043-5584-4F1E-B015-918B4D2BAE05}"/>
                  </a:ext>
                </a:extLst>
              </p:cNvPr>
              <p:cNvPicPr/>
              <p:nvPr/>
            </p:nvPicPr>
            <p:blipFill>
              <a:blip r:embed="rId5"/>
              <a:stretch>
                <a:fillRect/>
              </a:stretch>
            </p:blipFill>
            <p:spPr>
              <a:xfrm>
                <a:off x="6204363" y="3631699"/>
                <a:ext cx="18000" cy="18000"/>
              </a:xfrm>
              <a:prstGeom prst="rect">
                <a:avLst/>
              </a:prstGeom>
            </p:spPr>
          </p:pic>
        </mc:Fallback>
      </mc:AlternateContent>
      <p:sp>
        <p:nvSpPr>
          <p:cNvPr id="2" name="Slide Number Placeholder 1">
            <a:extLst>
              <a:ext uri="{FF2B5EF4-FFF2-40B4-BE49-F238E27FC236}">
                <a16:creationId xmlns:a16="http://schemas.microsoft.com/office/drawing/2014/main" id="{05DC4738-9B06-4E07-9368-E48BB9443C39}"/>
              </a:ext>
            </a:extLst>
          </p:cNvPr>
          <p:cNvSpPr>
            <a:spLocks noGrp="1"/>
          </p:cNvSpPr>
          <p:nvPr>
            <p:ph type="sldNum" sz="quarter" idx="12"/>
          </p:nvPr>
        </p:nvSpPr>
        <p:spPr/>
        <p:txBody>
          <a:bodyPr/>
          <a:lstStyle/>
          <a:p>
            <a:fld id="{033ED8BB-0197-432D-94CB-A37C75AAC944}" type="slidenum">
              <a:rPr lang="en-US" smtClean="0"/>
              <a:t>32</a:t>
            </a:fld>
            <a:endParaRPr lang="en-US"/>
          </a:p>
        </p:txBody>
      </p:sp>
      <p:sp>
        <p:nvSpPr>
          <p:cNvPr id="7" name="Arrow: Pentagon 6">
            <a:extLst>
              <a:ext uri="{FF2B5EF4-FFF2-40B4-BE49-F238E27FC236}">
                <a16:creationId xmlns:a16="http://schemas.microsoft.com/office/drawing/2014/main" id="{8EB3081C-437B-4132-AD8B-080678F31769}"/>
              </a:ext>
            </a:extLst>
          </p:cNvPr>
          <p:cNvSpPr/>
          <p:nvPr/>
        </p:nvSpPr>
        <p:spPr>
          <a:xfrm>
            <a:off x="0" y="178701"/>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panose="02020603050405020304" pitchFamily="18" charset="0"/>
                <a:ea typeface="Calibri" panose="020F0502020204030204" pitchFamily="34" charset="0"/>
              </a:rPr>
              <a:t> JUST WALK OUT</a:t>
            </a:r>
            <a:endParaRPr lang="en-US" sz="1400" b="1">
              <a:latin typeface="Times New Roman" panose="02020603050405020304" pitchFamily="18" charset="0"/>
              <a:cs typeface="Times New Roman" panose="02020603050405020304" pitchFamily="18" charset="0"/>
            </a:endParaRPr>
          </a:p>
        </p:txBody>
      </p:sp>
      <p:pic>
        <p:nvPicPr>
          <p:cNvPr id="21506" name="Picture 2" descr="Bên trong cửa hàng tiện lợi của Amazon Go: Tương lai của bán lẻ - ảnh 7">
            <a:extLst>
              <a:ext uri="{FF2B5EF4-FFF2-40B4-BE49-F238E27FC236}">
                <a16:creationId xmlns:a16="http://schemas.microsoft.com/office/drawing/2014/main" id="{3F5BCAD6-6F8C-4B05-A8F6-9B76F89785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884" y="1953747"/>
            <a:ext cx="3567250" cy="25126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A73A12-1F82-43D9-9C21-8DBDE65DDCA1}"/>
              </a:ext>
            </a:extLst>
          </p:cNvPr>
          <p:cNvSpPr txBox="1"/>
          <p:nvPr/>
        </p:nvSpPr>
        <p:spPr>
          <a:xfrm>
            <a:off x="4081362" y="4677802"/>
            <a:ext cx="3153791" cy="646331"/>
          </a:xfrm>
          <a:prstGeom prst="rect">
            <a:avLst/>
          </a:prstGeom>
          <a:noFill/>
        </p:spPr>
        <p:txBody>
          <a:bodyPr wrap="square" rtlCol="0">
            <a:spAutoFit/>
          </a:bodyPr>
          <a:lstStyle/>
          <a:p>
            <a:r>
              <a:rPr lang="en-US" sz="1800" kern="1200">
                <a:solidFill>
                  <a:schemeClr val="tx1"/>
                </a:solidFill>
                <a:latin typeface="+mn-lt"/>
                <a:ea typeface="+mn-ea"/>
                <a:cs typeface="+mn-cs"/>
              </a:rPr>
              <a:t>Khách hàng chọn đồ mình muốn mua và lấy ra khỏi kệ</a:t>
            </a:r>
          </a:p>
        </p:txBody>
      </p:sp>
      <p:pic>
        <p:nvPicPr>
          <p:cNvPr id="21508" name="Picture 4" descr="Ví MoMo là gì, nhận khuyến mại từ ví điện tử MoMo">
            <a:extLst>
              <a:ext uri="{FF2B5EF4-FFF2-40B4-BE49-F238E27FC236}">
                <a16:creationId xmlns:a16="http://schemas.microsoft.com/office/drawing/2014/main" id="{6F17D7DD-56AA-4BDA-BACD-7BB13637F0A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42" t="-5679" r="1" b="60062"/>
          <a:stretch/>
        </p:blipFill>
        <p:spPr bwMode="auto">
          <a:xfrm>
            <a:off x="7847008" y="1549400"/>
            <a:ext cx="3951800" cy="31284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64657BE-58A0-474A-A69D-CEA67C84E7CA}"/>
              </a:ext>
            </a:extLst>
          </p:cNvPr>
          <p:cNvSpPr txBox="1"/>
          <p:nvPr/>
        </p:nvSpPr>
        <p:spPr>
          <a:xfrm>
            <a:off x="8469236" y="4656604"/>
            <a:ext cx="2929077" cy="923330"/>
          </a:xfrm>
          <a:prstGeom prst="rect">
            <a:avLst/>
          </a:prstGeom>
          <a:noFill/>
        </p:spPr>
        <p:txBody>
          <a:bodyPr wrap="square" rtlCol="0">
            <a:spAutoFit/>
          </a:bodyPr>
          <a:lstStyle/>
          <a:p>
            <a:r>
              <a:rPr lang="en-US" sz="1800" kern="1200" err="1">
                <a:solidFill>
                  <a:schemeClr val="tx1"/>
                </a:solidFill>
                <a:latin typeface="+mn-lt"/>
                <a:ea typeface="+mn-ea"/>
                <a:cs typeface="+mn-cs"/>
              </a:rPr>
              <a:t>Hóa</a:t>
            </a:r>
            <a:r>
              <a:rPr lang="en-US" sz="1800" kern="1200">
                <a:solidFill>
                  <a:schemeClr val="tx1"/>
                </a:solidFill>
                <a:latin typeface="+mn-lt"/>
                <a:ea typeface="+mn-ea"/>
                <a:cs typeface="+mn-cs"/>
              </a:rPr>
              <a:t> đ</a:t>
            </a:r>
            <a:r>
              <a:rPr lang="vi-VN" sz="1800" kern="1200">
                <a:solidFill>
                  <a:schemeClr val="tx1"/>
                </a:solidFill>
                <a:latin typeface="+mn-lt"/>
                <a:ea typeface="+mn-ea"/>
                <a:cs typeface="+mn-cs"/>
              </a:rPr>
              <a:t>ơ</a:t>
            </a:r>
            <a:r>
              <a:rPr lang="en-US" sz="1800" kern="1200">
                <a:solidFill>
                  <a:schemeClr val="tx1"/>
                </a:solidFill>
                <a:latin typeface="+mn-lt"/>
                <a:ea typeface="+mn-ea"/>
                <a:cs typeface="+mn-cs"/>
              </a:rPr>
              <a:t>n </a:t>
            </a:r>
            <a:r>
              <a:rPr lang="en-US" sz="1800" kern="1200" err="1">
                <a:solidFill>
                  <a:schemeClr val="tx1"/>
                </a:solidFill>
                <a:latin typeface="+mn-lt"/>
                <a:ea typeface="+mn-ea"/>
                <a:cs typeface="+mn-cs"/>
              </a:rPr>
              <a:t>sẽ</a:t>
            </a:r>
            <a:r>
              <a:rPr lang="en-US" sz="1800" kern="1200">
                <a:solidFill>
                  <a:schemeClr val="tx1"/>
                </a:solidFill>
                <a:latin typeface="+mn-lt"/>
                <a:ea typeface="+mn-ea"/>
                <a:cs typeface="+mn-cs"/>
              </a:rPr>
              <a:t> </a:t>
            </a:r>
            <a:r>
              <a:rPr lang="en-US" sz="1800" kern="1200" err="1">
                <a:solidFill>
                  <a:schemeClr val="tx1"/>
                </a:solidFill>
                <a:latin typeface="+mn-lt"/>
                <a:ea typeface="+mn-ea"/>
                <a:cs typeface="+mn-cs"/>
              </a:rPr>
              <a:t>chuyển</a:t>
            </a:r>
            <a:r>
              <a:rPr lang="en-US" sz="1800" kern="1200">
                <a:solidFill>
                  <a:schemeClr val="tx1"/>
                </a:solidFill>
                <a:latin typeface="+mn-lt"/>
                <a:ea typeface="+mn-ea"/>
                <a:cs typeface="+mn-cs"/>
              </a:rPr>
              <a:t> </a:t>
            </a:r>
            <a:r>
              <a:rPr lang="en-US" sz="1800" kern="1200" err="1">
                <a:solidFill>
                  <a:schemeClr val="tx1"/>
                </a:solidFill>
                <a:latin typeface="+mn-lt"/>
                <a:ea typeface="+mn-ea"/>
                <a:cs typeface="+mn-cs"/>
              </a:rPr>
              <a:t>về</a:t>
            </a:r>
            <a:r>
              <a:rPr lang="en-US" sz="1800" kern="1200">
                <a:solidFill>
                  <a:schemeClr val="tx1"/>
                </a:solidFill>
                <a:latin typeface="+mn-lt"/>
                <a:ea typeface="+mn-ea"/>
                <a:cs typeface="+mn-cs"/>
              </a:rPr>
              <a:t> </a:t>
            </a:r>
            <a:r>
              <a:rPr lang="en-US" err="1"/>
              <a:t>ứng</a:t>
            </a:r>
            <a:r>
              <a:rPr lang="en-US"/>
              <a:t> </a:t>
            </a:r>
            <a:r>
              <a:rPr lang="en-US" err="1"/>
              <a:t>dụng</a:t>
            </a:r>
            <a:r>
              <a:rPr lang="en-US"/>
              <a:t> </a:t>
            </a:r>
            <a:r>
              <a:rPr lang="en-US" err="1"/>
              <a:t>khi</a:t>
            </a:r>
            <a:r>
              <a:rPr lang="en-US"/>
              <a:t> </a:t>
            </a:r>
            <a:r>
              <a:rPr lang="en-US" err="1"/>
              <a:t>khách</a:t>
            </a:r>
            <a:r>
              <a:rPr lang="en-US"/>
              <a:t> </a:t>
            </a:r>
            <a:r>
              <a:rPr lang="en-US" err="1"/>
              <a:t>hàng</a:t>
            </a:r>
            <a:r>
              <a:rPr lang="en-US"/>
              <a:t>  </a:t>
            </a:r>
            <a:r>
              <a:rPr lang="en-US" err="1"/>
              <a:t>rời</a:t>
            </a:r>
            <a:r>
              <a:rPr lang="en-US"/>
              <a:t> </a:t>
            </a:r>
            <a:r>
              <a:rPr lang="en-US" err="1"/>
              <a:t>khỏi</a:t>
            </a:r>
            <a:r>
              <a:rPr lang="en-US"/>
              <a:t> </a:t>
            </a:r>
            <a:r>
              <a:rPr lang="en-US" err="1"/>
              <a:t>cửa</a:t>
            </a:r>
            <a:r>
              <a:rPr lang="en-US"/>
              <a:t> </a:t>
            </a:r>
            <a:r>
              <a:rPr lang="en-US" err="1"/>
              <a:t>hàng</a:t>
            </a:r>
            <a:endParaRPr lang="en-US" sz="1800" kern="1200">
              <a:solidFill>
                <a:schemeClr val="tx1"/>
              </a:solidFill>
              <a:latin typeface="+mn-lt"/>
              <a:ea typeface="+mn-ea"/>
              <a:cs typeface="+mn-cs"/>
            </a:endParaRPr>
          </a:p>
        </p:txBody>
      </p:sp>
    </p:spTree>
    <p:extLst>
      <p:ext uri="{BB962C8B-B14F-4D97-AF65-F5344CB8AC3E}">
        <p14:creationId xmlns:p14="http://schemas.microsoft.com/office/powerpoint/2010/main" val="2857130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E2A59-64BB-4A64-8AA9-33F88EAB0436}"/>
              </a:ext>
            </a:extLst>
          </p:cNvPr>
          <p:cNvSpPr>
            <a:spLocks noGrp="1"/>
          </p:cNvSpPr>
          <p:nvPr>
            <p:ph type="sldNum" sz="quarter" idx="12"/>
          </p:nvPr>
        </p:nvSpPr>
        <p:spPr/>
        <p:txBody>
          <a:bodyPr/>
          <a:lstStyle/>
          <a:p>
            <a:fld id="{033ED8BB-0197-432D-94CB-A37C75AAC944}" type="slidenum">
              <a:rPr lang="en-US" smtClean="0"/>
              <a:t>33</a:t>
            </a:fld>
            <a:endParaRPr lang="en-US"/>
          </a:p>
        </p:txBody>
      </p:sp>
      <p:sp>
        <p:nvSpPr>
          <p:cNvPr id="6" name="Arrow: Pentagon 5">
            <a:extLst>
              <a:ext uri="{FF2B5EF4-FFF2-40B4-BE49-F238E27FC236}">
                <a16:creationId xmlns:a16="http://schemas.microsoft.com/office/drawing/2014/main" id="{EC958E65-F378-4908-A7F1-BD98F0820EEC}"/>
              </a:ext>
            </a:extLst>
          </p:cNvPr>
          <p:cNvSpPr/>
          <p:nvPr/>
        </p:nvSpPr>
        <p:spPr>
          <a:xfrm>
            <a:off x="0" y="178701"/>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Times New Roman"/>
              </a:rPr>
              <a:t>KẾT QUẢ ĐẠT Đ</a:t>
            </a:r>
            <a:r>
              <a:rPr lang="vi-VN" sz="2800" b="1">
                <a:latin typeface="Times New Roman"/>
                <a:cs typeface="Times New Roman"/>
              </a:rPr>
              <a:t>Ư</a:t>
            </a:r>
            <a:r>
              <a:rPr lang="en-US" sz="2800" b="1">
                <a:latin typeface="Times New Roman"/>
                <a:cs typeface="Times New Roman"/>
              </a:rPr>
              <a:t>ỢC</a:t>
            </a:r>
            <a:endParaRPr lang="en-US" sz="1400" b="1">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00BC25D-D948-4DC6-909F-19FC555BF754}"/>
              </a:ext>
            </a:extLst>
          </p:cNvPr>
          <p:cNvSpPr txBox="1"/>
          <p:nvPr/>
        </p:nvSpPr>
        <p:spPr>
          <a:xfrm>
            <a:off x="1114974" y="2092293"/>
            <a:ext cx="9984253" cy="1077218"/>
          </a:xfrm>
          <a:prstGeom prst="rect">
            <a:avLst/>
          </a:prstGeom>
          <a:noFill/>
        </p:spPr>
        <p:txBody>
          <a:bodyPr wrap="square" rtlCol="0" anchor="t">
            <a:spAutoFit/>
          </a:bodyPr>
          <a:lstStyle/>
          <a:p>
            <a:r>
              <a:rPr lang="en-US" sz="3200">
                <a:latin typeface="Times New Roman"/>
                <a:cs typeface="Times New Roman"/>
              </a:rPr>
              <a:t>1. Nghiên cứu mô hình cửa hàng không nhân viên trên thế giới, tìm hiểu các công nghệ liên quan</a:t>
            </a:r>
            <a:endParaRPr lang="en-US" err="1"/>
          </a:p>
        </p:txBody>
      </p:sp>
      <p:sp>
        <p:nvSpPr>
          <p:cNvPr id="5" name="TextBox 4">
            <a:extLst>
              <a:ext uri="{FF2B5EF4-FFF2-40B4-BE49-F238E27FC236}">
                <a16:creationId xmlns:a16="http://schemas.microsoft.com/office/drawing/2014/main" id="{7F416690-40F1-425F-9E36-D88AB6C513AC}"/>
              </a:ext>
            </a:extLst>
          </p:cNvPr>
          <p:cNvSpPr txBox="1"/>
          <p:nvPr/>
        </p:nvSpPr>
        <p:spPr>
          <a:xfrm>
            <a:off x="1114974" y="3548704"/>
            <a:ext cx="9989388"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Times New Roman"/>
                <a:cs typeface="Times New Roman"/>
              </a:rPr>
              <a:t>2. Xây dựng được thiết bị đọc RFI</a:t>
            </a:r>
            <a:r>
              <a:rPr lang="vi-VN" sz="3000">
                <a:latin typeface="Times New Roman"/>
                <a:cs typeface="Times New Roman"/>
              </a:rPr>
              <a:t>D</a:t>
            </a:r>
            <a:endParaRPr lang="en-US" sz="3000" err="1">
              <a:latin typeface="Times New Roman"/>
              <a:ea typeface="+mn-lt"/>
              <a:cs typeface="Times New Roman"/>
            </a:endParaRPr>
          </a:p>
        </p:txBody>
      </p:sp>
      <p:sp>
        <p:nvSpPr>
          <p:cNvPr id="7" name="TextBox 6">
            <a:extLst>
              <a:ext uri="{FF2B5EF4-FFF2-40B4-BE49-F238E27FC236}">
                <a16:creationId xmlns:a16="http://schemas.microsoft.com/office/drawing/2014/main" id="{A89E7B1C-457E-44F1-A754-596EA88FBEAE}"/>
              </a:ext>
            </a:extLst>
          </p:cNvPr>
          <p:cNvSpPr txBox="1"/>
          <p:nvPr/>
        </p:nvSpPr>
        <p:spPr>
          <a:xfrm>
            <a:off x="1108495" y="4486343"/>
            <a:ext cx="997501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Times New Roman"/>
                <a:cs typeface="Times New Roman"/>
              </a:rPr>
              <a:t>3. Xây dựng một demo hoàn chỉnh về quy trình mua hàng</a:t>
            </a:r>
          </a:p>
        </p:txBody>
      </p:sp>
    </p:spTree>
    <p:extLst>
      <p:ext uri="{BB962C8B-B14F-4D97-AF65-F5344CB8AC3E}">
        <p14:creationId xmlns:p14="http://schemas.microsoft.com/office/powerpoint/2010/main" val="1071307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E2A59-64BB-4A64-8AA9-33F88EAB0436}"/>
              </a:ext>
            </a:extLst>
          </p:cNvPr>
          <p:cNvSpPr>
            <a:spLocks noGrp="1"/>
          </p:cNvSpPr>
          <p:nvPr>
            <p:ph type="sldNum" sz="quarter" idx="12"/>
          </p:nvPr>
        </p:nvSpPr>
        <p:spPr/>
        <p:txBody>
          <a:bodyPr/>
          <a:lstStyle/>
          <a:p>
            <a:fld id="{033ED8BB-0197-432D-94CB-A37C75AAC944}" type="slidenum">
              <a:rPr lang="en-US" smtClean="0"/>
              <a:t>34</a:t>
            </a:fld>
            <a:endParaRPr lang="en-US"/>
          </a:p>
        </p:txBody>
      </p:sp>
      <p:sp>
        <p:nvSpPr>
          <p:cNvPr id="6" name="Arrow: Pentagon 5">
            <a:extLst>
              <a:ext uri="{FF2B5EF4-FFF2-40B4-BE49-F238E27FC236}">
                <a16:creationId xmlns:a16="http://schemas.microsoft.com/office/drawing/2014/main" id="{EC958E65-F378-4908-A7F1-BD98F0820EEC}"/>
              </a:ext>
            </a:extLst>
          </p:cNvPr>
          <p:cNvSpPr/>
          <p:nvPr/>
        </p:nvSpPr>
        <p:spPr>
          <a:xfrm>
            <a:off x="0" y="178701"/>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Times New Roman"/>
              </a:rPr>
              <a:t>HẠN CHẾ</a:t>
            </a:r>
            <a:endParaRPr lang="en-US" sz="14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F416690-40F1-425F-9E36-D88AB6C513AC}"/>
              </a:ext>
            </a:extLst>
          </p:cNvPr>
          <p:cNvSpPr txBox="1"/>
          <p:nvPr/>
        </p:nvSpPr>
        <p:spPr>
          <a:xfrm>
            <a:off x="1099252" y="2013726"/>
            <a:ext cx="998938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a:latin typeface="Times New Roman"/>
                <a:cs typeface="Times New Roman"/>
              </a:rPr>
              <a:t>1</a:t>
            </a:r>
            <a:r>
              <a:rPr lang="en-US" sz="3000">
                <a:latin typeface="Times New Roman"/>
                <a:cs typeface="Times New Roman"/>
              </a:rPr>
              <a:t>. </a:t>
            </a:r>
            <a:r>
              <a:rPr lang="en-US" sz="3000" err="1">
                <a:latin typeface="Times New Roman"/>
                <a:cs typeface="Times New Roman"/>
              </a:rPr>
              <a:t>Chưa</a:t>
            </a:r>
            <a:r>
              <a:rPr lang="en-US" sz="3000">
                <a:latin typeface="Times New Roman"/>
                <a:cs typeface="Times New Roman"/>
              </a:rPr>
              <a:t> </a:t>
            </a:r>
            <a:r>
              <a:rPr lang="en-US" sz="3000" err="1">
                <a:latin typeface="Times New Roman"/>
                <a:cs typeface="Times New Roman"/>
              </a:rPr>
              <a:t>có</a:t>
            </a:r>
            <a:r>
              <a:rPr lang="en-US" sz="3000">
                <a:latin typeface="Times New Roman"/>
                <a:cs typeface="Times New Roman"/>
              </a:rPr>
              <a:t> </a:t>
            </a:r>
            <a:r>
              <a:rPr lang="en-US" sz="3000" err="1">
                <a:latin typeface="Times New Roman"/>
                <a:cs typeface="Times New Roman"/>
              </a:rPr>
              <a:t>sự</a:t>
            </a:r>
            <a:r>
              <a:rPr lang="en-US" sz="3000">
                <a:latin typeface="Times New Roman"/>
                <a:cs typeface="Times New Roman"/>
              </a:rPr>
              <a:t> </a:t>
            </a:r>
            <a:r>
              <a:rPr lang="en-US" sz="3000" err="1">
                <a:latin typeface="Times New Roman"/>
                <a:cs typeface="Times New Roman"/>
              </a:rPr>
              <a:t>kết</a:t>
            </a:r>
            <a:r>
              <a:rPr lang="en-US" sz="3000">
                <a:latin typeface="Times New Roman"/>
                <a:cs typeface="Times New Roman"/>
              </a:rPr>
              <a:t> </a:t>
            </a:r>
            <a:r>
              <a:rPr lang="en-US" sz="3000" err="1">
                <a:latin typeface="Times New Roman"/>
                <a:cs typeface="Times New Roman"/>
              </a:rPr>
              <a:t>hợp</a:t>
            </a:r>
            <a:r>
              <a:rPr lang="en-US" sz="3000">
                <a:latin typeface="Times New Roman"/>
                <a:cs typeface="Times New Roman"/>
              </a:rPr>
              <a:t> </a:t>
            </a:r>
            <a:r>
              <a:rPr lang="en-US" sz="3000" err="1">
                <a:latin typeface="Times New Roman"/>
                <a:cs typeface="Times New Roman"/>
              </a:rPr>
              <a:t>các</a:t>
            </a:r>
            <a:r>
              <a:rPr lang="en-US" sz="3000">
                <a:latin typeface="Times New Roman"/>
                <a:cs typeface="Times New Roman"/>
              </a:rPr>
              <a:t> </a:t>
            </a:r>
            <a:r>
              <a:rPr lang="en-US" sz="3000" err="1">
                <a:latin typeface="Times New Roman"/>
                <a:cs typeface="Times New Roman"/>
              </a:rPr>
              <a:t>phương</a:t>
            </a:r>
            <a:r>
              <a:rPr lang="en-US" sz="3000">
                <a:latin typeface="Times New Roman"/>
                <a:cs typeface="Times New Roman"/>
              </a:rPr>
              <a:t> </a:t>
            </a:r>
            <a:r>
              <a:rPr lang="en-US" sz="3000" err="1">
                <a:latin typeface="Times New Roman"/>
                <a:cs typeface="Times New Roman"/>
              </a:rPr>
              <a:t>pháp</a:t>
            </a:r>
            <a:r>
              <a:rPr lang="en-US" sz="3000">
                <a:latin typeface="Times New Roman"/>
                <a:cs typeface="Times New Roman"/>
              </a:rPr>
              <a:t> </a:t>
            </a:r>
            <a:r>
              <a:rPr lang="en-US" sz="3000" err="1">
                <a:latin typeface="Times New Roman"/>
                <a:cs typeface="Times New Roman"/>
              </a:rPr>
              <a:t>nhận</a:t>
            </a:r>
            <a:r>
              <a:rPr lang="en-US" sz="3000">
                <a:latin typeface="Times New Roman"/>
                <a:cs typeface="Times New Roman"/>
              </a:rPr>
              <a:t> </a:t>
            </a:r>
            <a:r>
              <a:rPr lang="en-US" sz="3000" err="1">
                <a:latin typeface="Times New Roman"/>
                <a:cs typeface="Times New Roman"/>
              </a:rPr>
              <a:t>dạng</a:t>
            </a:r>
            <a:r>
              <a:rPr lang="en-US" sz="3000">
                <a:latin typeface="Times New Roman"/>
                <a:cs typeface="Times New Roman"/>
              </a:rPr>
              <a:t> </a:t>
            </a:r>
            <a:r>
              <a:rPr lang="en-US" sz="3000" err="1">
                <a:latin typeface="Times New Roman"/>
                <a:cs typeface="Times New Roman"/>
              </a:rPr>
              <a:t>để</a:t>
            </a:r>
            <a:r>
              <a:rPr lang="en-US" sz="3000">
                <a:latin typeface="Times New Roman"/>
                <a:cs typeface="Times New Roman"/>
              </a:rPr>
              <a:t> </a:t>
            </a:r>
            <a:r>
              <a:rPr lang="en-US" sz="3000" err="1">
                <a:latin typeface="Times New Roman"/>
                <a:cs typeface="Times New Roman"/>
              </a:rPr>
              <a:t>tăng</a:t>
            </a:r>
            <a:r>
              <a:rPr lang="en-US" sz="3000">
                <a:latin typeface="Times New Roman"/>
                <a:cs typeface="Times New Roman"/>
              </a:rPr>
              <a:t> </a:t>
            </a:r>
            <a:r>
              <a:rPr lang="en-US" sz="3000" err="1">
                <a:latin typeface="Times New Roman"/>
                <a:cs typeface="Times New Roman"/>
              </a:rPr>
              <a:t>độ</a:t>
            </a:r>
            <a:r>
              <a:rPr lang="en-US" sz="3000">
                <a:latin typeface="Times New Roman"/>
                <a:cs typeface="Times New Roman"/>
              </a:rPr>
              <a:t> </a:t>
            </a:r>
            <a:r>
              <a:rPr lang="en-US" sz="3000" err="1">
                <a:latin typeface="Times New Roman"/>
                <a:cs typeface="Times New Roman"/>
              </a:rPr>
              <a:t>chính</a:t>
            </a:r>
            <a:r>
              <a:rPr lang="en-US" sz="3000">
                <a:latin typeface="Times New Roman"/>
                <a:cs typeface="Times New Roman"/>
              </a:rPr>
              <a:t> </a:t>
            </a:r>
            <a:r>
              <a:rPr lang="en-US" sz="3000" err="1">
                <a:latin typeface="Times New Roman"/>
                <a:cs typeface="Times New Roman"/>
              </a:rPr>
              <a:t>xác</a:t>
            </a:r>
            <a:r>
              <a:rPr lang="en-US" sz="3000">
                <a:latin typeface="Times New Roman"/>
                <a:cs typeface="Times New Roman"/>
              </a:rPr>
              <a:t> </a:t>
            </a:r>
            <a:r>
              <a:rPr lang="en-US" sz="3000" err="1">
                <a:latin typeface="Times New Roman"/>
                <a:cs typeface="Times New Roman"/>
              </a:rPr>
              <a:t>của</a:t>
            </a:r>
            <a:r>
              <a:rPr lang="en-US" sz="3000">
                <a:latin typeface="Times New Roman"/>
                <a:cs typeface="Times New Roman"/>
              </a:rPr>
              <a:t> module </a:t>
            </a:r>
            <a:r>
              <a:rPr lang="en-US" sz="3000" err="1">
                <a:latin typeface="Times New Roman"/>
                <a:cs typeface="Times New Roman"/>
              </a:rPr>
              <a:t>xác</a:t>
            </a:r>
            <a:r>
              <a:rPr lang="en-US" sz="3000">
                <a:latin typeface="Times New Roman"/>
                <a:cs typeface="Times New Roman"/>
              </a:rPr>
              <a:t> </a:t>
            </a:r>
            <a:r>
              <a:rPr lang="en-US" sz="3000" err="1">
                <a:latin typeface="Times New Roman"/>
                <a:cs typeface="Times New Roman"/>
              </a:rPr>
              <a:t>định</a:t>
            </a:r>
            <a:r>
              <a:rPr lang="en-US" sz="3000">
                <a:latin typeface="Times New Roman"/>
                <a:cs typeface="Times New Roman"/>
              </a:rPr>
              <a:t> </a:t>
            </a:r>
            <a:r>
              <a:rPr lang="en-US" sz="3000" err="1">
                <a:latin typeface="Times New Roman"/>
                <a:cs typeface="Times New Roman"/>
              </a:rPr>
              <a:t>vị</a:t>
            </a:r>
            <a:r>
              <a:rPr lang="en-US" sz="3000">
                <a:latin typeface="Times New Roman"/>
                <a:cs typeface="Times New Roman"/>
              </a:rPr>
              <a:t> </a:t>
            </a:r>
            <a:r>
              <a:rPr lang="en-US" sz="3000" err="1">
                <a:latin typeface="Times New Roman"/>
                <a:cs typeface="Times New Roman"/>
              </a:rPr>
              <a:t>trí</a:t>
            </a:r>
            <a:r>
              <a:rPr lang="en-US" sz="3000">
                <a:latin typeface="Times New Roman"/>
                <a:cs typeface="Times New Roman"/>
              </a:rPr>
              <a:t> </a:t>
            </a:r>
            <a:r>
              <a:rPr lang="en-US" sz="3000" err="1">
                <a:latin typeface="Times New Roman"/>
                <a:cs typeface="Times New Roman"/>
              </a:rPr>
              <a:t>người</a:t>
            </a:r>
            <a:r>
              <a:rPr lang="en-US" sz="3000">
                <a:latin typeface="Times New Roman"/>
                <a:cs typeface="Times New Roman"/>
              </a:rPr>
              <a:t> </a:t>
            </a:r>
            <a:r>
              <a:rPr lang="en-US" sz="3000" err="1">
                <a:latin typeface="Times New Roman"/>
                <a:cs typeface="Times New Roman"/>
              </a:rPr>
              <a:t>dùng</a:t>
            </a:r>
            <a:endParaRPr lang="en-US" sz="3000">
              <a:latin typeface="Times New Roman"/>
              <a:ea typeface="+mn-lt"/>
              <a:cs typeface="Times New Roman"/>
            </a:endParaRPr>
          </a:p>
        </p:txBody>
      </p:sp>
      <p:sp>
        <p:nvSpPr>
          <p:cNvPr id="7" name="TextBox 6">
            <a:extLst>
              <a:ext uri="{FF2B5EF4-FFF2-40B4-BE49-F238E27FC236}">
                <a16:creationId xmlns:a16="http://schemas.microsoft.com/office/drawing/2014/main" id="{A89E7B1C-457E-44F1-A754-596EA88FBEAE}"/>
              </a:ext>
            </a:extLst>
          </p:cNvPr>
          <p:cNvSpPr txBox="1"/>
          <p:nvPr/>
        </p:nvSpPr>
        <p:spPr>
          <a:xfrm>
            <a:off x="1099252" y="3551613"/>
            <a:ext cx="997501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a:latin typeface="Times New Roman"/>
                <a:cs typeface="Times New Roman"/>
              </a:rPr>
              <a:t>2</a:t>
            </a:r>
            <a:r>
              <a:rPr lang="en-US" sz="3000">
                <a:latin typeface="Times New Roman"/>
                <a:cs typeface="Times New Roman"/>
              </a:rPr>
              <a:t>. Giao diện sản phẩm còn đơn giản</a:t>
            </a:r>
          </a:p>
        </p:txBody>
      </p:sp>
    </p:spTree>
    <p:extLst>
      <p:ext uri="{BB962C8B-B14F-4D97-AF65-F5344CB8AC3E}">
        <p14:creationId xmlns:p14="http://schemas.microsoft.com/office/powerpoint/2010/main" val="1863416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DE2A59-64BB-4A64-8AA9-33F88EAB0436}"/>
              </a:ext>
            </a:extLst>
          </p:cNvPr>
          <p:cNvSpPr>
            <a:spLocks noGrp="1"/>
          </p:cNvSpPr>
          <p:nvPr>
            <p:ph type="sldNum" sz="quarter" idx="12"/>
          </p:nvPr>
        </p:nvSpPr>
        <p:spPr/>
        <p:txBody>
          <a:bodyPr/>
          <a:lstStyle/>
          <a:p>
            <a:fld id="{033ED8BB-0197-432D-94CB-A37C75AAC944}" type="slidenum">
              <a:rPr lang="en-US" smtClean="0"/>
              <a:t>35</a:t>
            </a:fld>
            <a:endParaRPr lang="en-US"/>
          </a:p>
        </p:txBody>
      </p:sp>
      <p:sp>
        <p:nvSpPr>
          <p:cNvPr id="6" name="Arrow: Pentagon 5">
            <a:extLst>
              <a:ext uri="{FF2B5EF4-FFF2-40B4-BE49-F238E27FC236}">
                <a16:creationId xmlns:a16="http://schemas.microsoft.com/office/drawing/2014/main" id="{EC958E65-F378-4908-A7F1-BD98F0820EEC}"/>
              </a:ext>
            </a:extLst>
          </p:cNvPr>
          <p:cNvSpPr/>
          <p:nvPr/>
        </p:nvSpPr>
        <p:spPr>
          <a:xfrm>
            <a:off x="0" y="178701"/>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Times New Roman"/>
              </a:rPr>
              <a:t>H</a:t>
            </a:r>
            <a:r>
              <a:rPr lang="vi-VN" sz="2800" b="1">
                <a:latin typeface="Times New Roman"/>
                <a:cs typeface="Times New Roman"/>
              </a:rPr>
              <a:t>Ư</a:t>
            </a:r>
            <a:r>
              <a:rPr lang="en-US" sz="2800" b="1">
                <a:latin typeface="Times New Roman"/>
                <a:cs typeface="Times New Roman"/>
              </a:rPr>
              <a:t>ỚNG PHÁT TRIỂN</a:t>
            </a:r>
            <a:endParaRPr lang="en-US" sz="14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F416690-40F1-425F-9E36-D88AB6C513AC}"/>
              </a:ext>
            </a:extLst>
          </p:cNvPr>
          <p:cNvSpPr txBox="1"/>
          <p:nvPr/>
        </p:nvSpPr>
        <p:spPr>
          <a:xfrm>
            <a:off x="952455" y="1717335"/>
            <a:ext cx="998938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a:latin typeface="Times New Roman"/>
                <a:cs typeface="Times New Roman"/>
              </a:rPr>
              <a:t>1</a:t>
            </a:r>
            <a:r>
              <a:rPr lang="en-US" sz="3000">
                <a:latin typeface="Times New Roman"/>
                <a:cs typeface="Times New Roman"/>
              </a:rPr>
              <a:t>. </a:t>
            </a:r>
            <a:r>
              <a:rPr lang="en-US" sz="3000" err="1">
                <a:latin typeface="Times New Roman"/>
                <a:cs typeface="Times New Roman"/>
              </a:rPr>
              <a:t>Thêm</a:t>
            </a:r>
            <a:r>
              <a:rPr lang="en-US" sz="3000">
                <a:latin typeface="Times New Roman"/>
                <a:cs typeface="Times New Roman"/>
              </a:rPr>
              <a:t> </a:t>
            </a:r>
            <a:r>
              <a:rPr lang="en-US" sz="3000" err="1">
                <a:latin typeface="Times New Roman"/>
                <a:cs typeface="Times New Roman"/>
              </a:rPr>
              <a:t>vào</a:t>
            </a:r>
            <a:r>
              <a:rPr lang="en-US" sz="3000">
                <a:latin typeface="Times New Roman"/>
                <a:cs typeface="Times New Roman"/>
              </a:rPr>
              <a:t> </a:t>
            </a:r>
            <a:r>
              <a:rPr lang="en-US" sz="3000" err="1">
                <a:latin typeface="Times New Roman"/>
                <a:cs typeface="Times New Roman"/>
              </a:rPr>
              <a:t>giao</a:t>
            </a:r>
            <a:r>
              <a:rPr lang="en-US" sz="3000">
                <a:latin typeface="Times New Roman"/>
                <a:cs typeface="Times New Roman"/>
              </a:rPr>
              <a:t> </a:t>
            </a:r>
            <a:r>
              <a:rPr lang="en-US" sz="3000" err="1">
                <a:latin typeface="Times New Roman"/>
                <a:cs typeface="Times New Roman"/>
              </a:rPr>
              <a:t>thức</a:t>
            </a:r>
            <a:r>
              <a:rPr lang="en-US" sz="3000">
                <a:latin typeface="Times New Roman"/>
                <a:cs typeface="Times New Roman"/>
              </a:rPr>
              <a:t> </a:t>
            </a:r>
            <a:r>
              <a:rPr lang="en-US" sz="3000" err="1">
                <a:latin typeface="Times New Roman"/>
                <a:cs typeface="Times New Roman"/>
              </a:rPr>
              <a:t>mua</a:t>
            </a:r>
            <a:r>
              <a:rPr lang="en-US" sz="3000">
                <a:latin typeface="Times New Roman"/>
                <a:cs typeface="Times New Roman"/>
              </a:rPr>
              <a:t> </a:t>
            </a:r>
            <a:r>
              <a:rPr lang="en-US" sz="3000" err="1">
                <a:latin typeface="Times New Roman"/>
                <a:cs typeface="Times New Roman"/>
              </a:rPr>
              <a:t>nhanh</a:t>
            </a:r>
            <a:r>
              <a:rPr lang="en-US" sz="3000">
                <a:latin typeface="Times New Roman"/>
                <a:cs typeface="Times New Roman"/>
              </a:rPr>
              <a:t> </a:t>
            </a:r>
            <a:r>
              <a:rPr lang="en-US" sz="3000" err="1">
                <a:latin typeface="Times New Roman"/>
                <a:cs typeface="Times New Roman"/>
              </a:rPr>
              <a:t>cho</a:t>
            </a:r>
            <a:r>
              <a:rPr lang="en-US" sz="3000">
                <a:latin typeface="Times New Roman"/>
                <a:cs typeface="Times New Roman"/>
              </a:rPr>
              <a:t> </a:t>
            </a:r>
            <a:r>
              <a:rPr lang="en-US" sz="3000" err="1">
                <a:latin typeface="Times New Roman"/>
                <a:cs typeface="Times New Roman"/>
              </a:rPr>
              <a:t>những</a:t>
            </a:r>
            <a:r>
              <a:rPr lang="en-US" sz="3000">
                <a:latin typeface="Times New Roman"/>
                <a:cs typeface="Times New Roman"/>
              </a:rPr>
              <a:t> </a:t>
            </a:r>
            <a:r>
              <a:rPr lang="en-US" sz="3000" err="1">
                <a:latin typeface="Times New Roman"/>
                <a:cs typeface="Times New Roman"/>
              </a:rPr>
              <a:t>khách</a:t>
            </a:r>
            <a:r>
              <a:rPr lang="en-US" sz="3000">
                <a:latin typeface="Times New Roman"/>
                <a:cs typeface="Times New Roman"/>
              </a:rPr>
              <a:t> </a:t>
            </a:r>
            <a:r>
              <a:rPr lang="en-US" sz="3000" err="1">
                <a:latin typeface="Times New Roman"/>
                <a:cs typeface="Times New Roman"/>
              </a:rPr>
              <a:t>hàng</a:t>
            </a:r>
            <a:r>
              <a:rPr lang="en-US" sz="3000">
                <a:latin typeface="Times New Roman"/>
                <a:cs typeface="Times New Roman"/>
              </a:rPr>
              <a:t> </a:t>
            </a:r>
            <a:r>
              <a:rPr lang="en-US" sz="3000" err="1">
                <a:latin typeface="Times New Roman"/>
                <a:cs typeface="Times New Roman"/>
              </a:rPr>
              <a:t>không</a:t>
            </a:r>
            <a:r>
              <a:rPr lang="en-US" sz="3000">
                <a:latin typeface="Times New Roman"/>
                <a:cs typeface="Times New Roman"/>
              </a:rPr>
              <a:t> </a:t>
            </a:r>
            <a:r>
              <a:rPr lang="en-US" sz="3000" err="1">
                <a:latin typeface="Times New Roman"/>
                <a:cs typeface="Times New Roman"/>
              </a:rPr>
              <a:t>có</a:t>
            </a:r>
            <a:r>
              <a:rPr lang="en-US" sz="3000">
                <a:latin typeface="Times New Roman"/>
                <a:cs typeface="Times New Roman"/>
              </a:rPr>
              <a:t> </a:t>
            </a:r>
            <a:r>
              <a:rPr lang="en-US" sz="3000" err="1">
                <a:latin typeface="Times New Roman"/>
                <a:cs typeface="Times New Roman"/>
              </a:rPr>
              <a:t>tài</a:t>
            </a:r>
            <a:r>
              <a:rPr lang="en-US" sz="3000">
                <a:latin typeface="Times New Roman"/>
                <a:cs typeface="Times New Roman"/>
              </a:rPr>
              <a:t> khoản. Nghiên cứu về vấn đề bảo mật</a:t>
            </a:r>
            <a:endParaRPr lang="en-US" sz="3000">
              <a:latin typeface="Times New Roman"/>
              <a:ea typeface="+mn-lt"/>
              <a:cs typeface="Times New Roman"/>
            </a:endParaRPr>
          </a:p>
        </p:txBody>
      </p:sp>
      <p:sp>
        <p:nvSpPr>
          <p:cNvPr id="9" name="TextBox 8">
            <a:extLst>
              <a:ext uri="{FF2B5EF4-FFF2-40B4-BE49-F238E27FC236}">
                <a16:creationId xmlns:a16="http://schemas.microsoft.com/office/drawing/2014/main" id="{AA602E00-C877-401C-AC4C-95561B0FAD17}"/>
              </a:ext>
            </a:extLst>
          </p:cNvPr>
          <p:cNvSpPr txBox="1"/>
          <p:nvPr/>
        </p:nvSpPr>
        <p:spPr>
          <a:xfrm>
            <a:off x="952455" y="2943747"/>
            <a:ext cx="997501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a:latin typeface="Times New Roman"/>
                <a:cs typeface="Times New Roman"/>
              </a:rPr>
              <a:t>2</a:t>
            </a:r>
            <a:r>
              <a:rPr lang="en-US" sz="3000">
                <a:latin typeface="Times New Roman"/>
                <a:cs typeface="Times New Roman"/>
              </a:rPr>
              <a:t>. Thêm </a:t>
            </a:r>
            <a:r>
              <a:rPr lang="en-US" sz="3000" err="1">
                <a:latin typeface="Times New Roman"/>
                <a:cs typeface="Times New Roman"/>
              </a:rPr>
              <a:t>giao</a:t>
            </a:r>
            <a:r>
              <a:rPr lang="en-US" sz="3000">
                <a:latin typeface="Times New Roman"/>
                <a:cs typeface="Times New Roman"/>
              </a:rPr>
              <a:t> </a:t>
            </a:r>
            <a:r>
              <a:rPr lang="en-US" sz="3000" err="1">
                <a:latin typeface="Times New Roman"/>
                <a:cs typeface="Times New Roman"/>
              </a:rPr>
              <a:t>diện</a:t>
            </a:r>
            <a:r>
              <a:rPr lang="en-US" sz="3000">
                <a:latin typeface="Times New Roman"/>
                <a:cs typeface="Times New Roman"/>
              </a:rPr>
              <a:t> </a:t>
            </a:r>
            <a:r>
              <a:rPr lang="en-US" sz="3000" err="1">
                <a:latin typeface="Times New Roman"/>
                <a:cs typeface="Times New Roman"/>
              </a:rPr>
              <a:t>xem</a:t>
            </a:r>
            <a:r>
              <a:rPr lang="en-US" sz="3000">
                <a:latin typeface="Times New Roman"/>
                <a:cs typeface="Times New Roman"/>
              </a:rPr>
              <a:t> </a:t>
            </a:r>
            <a:r>
              <a:rPr lang="en-US" sz="3000" err="1">
                <a:latin typeface="Times New Roman"/>
                <a:cs typeface="Times New Roman"/>
              </a:rPr>
              <a:t>sản</a:t>
            </a:r>
            <a:r>
              <a:rPr lang="en-US" sz="3000">
                <a:latin typeface="Times New Roman"/>
                <a:cs typeface="Times New Roman"/>
              </a:rPr>
              <a:t> </a:t>
            </a:r>
            <a:r>
              <a:rPr lang="en-US" sz="3000" err="1">
                <a:latin typeface="Times New Roman"/>
                <a:cs typeface="Times New Roman"/>
              </a:rPr>
              <a:t>phẩm</a:t>
            </a:r>
            <a:r>
              <a:rPr lang="en-US" sz="3000">
                <a:latin typeface="Times New Roman"/>
                <a:cs typeface="Times New Roman"/>
              </a:rPr>
              <a:t> </a:t>
            </a:r>
            <a:r>
              <a:rPr lang="en-US" sz="3000" err="1">
                <a:latin typeface="Times New Roman"/>
                <a:cs typeface="Times New Roman"/>
              </a:rPr>
              <a:t>để</a:t>
            </a:r>
            <a:r>
              <a:rPr lang="en-US" sz="3000">
                <a:latin typeface="Times New Roman"/>
                <a:cs typeface="Times New Roman"/>
              </a:rPr>
              <a:t> </a:t>
            </a:r>
            <a:r>
              <a:rPr lang="en-US" sz="3000" err="1">
                <a:latin typeface="Times New Roman"/>
                <a:cs typeface="Times New Roman"/>
              </a:rPr>
              <a:t>khách</a:t>
            </a:r>
            <a:r>
              <a:rPr lang="en-US" sz="3000">
                <a:latin typeface="Times New Roman"/>
                <a:cs typeface="Times New Roman"/>
              </a:rPr>
              <a:t> </a:t>
            </a:r>
            <a:r>
              <a:rPr lang="en-US" sz="3000" err="1">
                <a:latin typeface="Times New Roman"/>
                <a:cs typeface="Times New Roman"/>
              </a:rPr>
              <a:t>hàng</a:t>
            </a:r>
            <a:r>
              <a:rPr lang="en-US" sz="3000">
                <a:latin typeface="Times New Roman"/>
                <a:cs typeface="Times New Roman"/>
              </a:rPr>
              <a:t> </a:t>
            </a:r>
            <a:r>
              <a:rPr lang="en-US" sz="3000" err="1">
                <a:latin typeface="Times New Roman"/>
                <a:cs typeface="Times New Roman"/>
              </a:rPr>
              <a:t>có</a:t>
            </a:r>
            <a:r>
              <a:rPr lang="en-US" sz="3000">
                <a:latin typeface="Times New Roman"/>
                <a:cs typeface="Times New Roman"/>
              </a:rPr>
              <a:t> </a:t>
            </a:r>
            <a:r>
              <a:rPr lang="en-US" sz="3000" err="1">
                <a:latin typeface="Times New Roman"/>
                <a:cs typeface="Times New Roman"/>
              </a:rPr>
              <a:t>thể</a:t>
            </a:r>
            <a:r>
              <a:rPr lang="en-US" sz="3000">
                <a:latin typeface="Times New Roman"/>
                <a:cs typeface="Times New Roman"/>
              </a:rPr>
              <a:t> </a:t>
            </a:r>
            <a:r>
              <a:rPr lang="en-US" sz="3000" err="1">
                <a:latin typeface="Times New Roman"/>
                <a:cs typeface="Times New Roman"/>
              </a:rPr>
              <a:t>xem</a:t>
            </a:r>
            <a:r>
              <a:rPr lang="en-US" sz="3000">
                <a:latin typeface="Times New Roman"/>
                <a:cs typeface="Times New Roman"/>
              </a:rPr>
              <a:t> </a:t>
            </a:r>
            <a:r>
              <a:rPr lang="en-US" sz="3000" err="1">
                <a:latin typeface="Times New Roman"/>
                <a:cs typeface="Times New Roman"/>
              </a:rPr>
              <a:t>giá</a:t>
            </a:r>
            <a:r>
              <a:rPr lang="en-US" sz="3000">
                <a:latin typeface="Times New Roman"/>
                <a:cs typeface="Times New Roman"/>
              </a:rPr>
              <a:t> </a:t>
            </a:r>
            <a:r>
              <a:rPr lang="en-US" sz="3000" err="1">
                <a:latin typeface="Times New Roman"/>
                <a:cs typeface="Times New Roman"/>
              </a:rPr>
              <a:t>và</a:t>
            </a:r>
            <a:r>
              <a:rPr lang="en-US" sz="3000">
                <a:latin typeface="Times New Roman"/>
                <a:cs typeface="Times New Roman"/>
              </a:rPr>
              <a:t> </a:t>
            </a:r>
            <a:r>
              <a:rPr lang="en-US" sz="3000" err="1">
                <a:latin typeface="Times New Roman"/>
                <a:cs typeface="Times New Roman"/>
              </a:rPr>
              <a:t>vị</a:t>
            </a:r>
            <a:r>
              <a:rPr lang="en-US" sz="3000">
                <a:latin typeface="Times New Roman"/>
                <a:cs typeface="Times New Roman"/>
              </a:rPr>
              <a:t> </a:t>
            </a:r>
            <a:r>
              <a:rPr lang="en-US" sz="3000" err="1">
                <a:latin typeface="Times New Roman"/>
                <a:cs typeface="Times New Roman"/>
              </a:rPr>
              <a:t>trí</a:t>
            </a:r>
            <a:r>
              <a:rPr lang="en-US" sz="3000">
                <a:latin typeface="Times New Roman"/>
                <a:cs typeface="Times New Roman"/>
              </a:rPr>
              <a:t> </a:t>
            </a:r>
            <a:r>
              <a:rPr lang="en-US" sz="3000" err="1">
                <a:latin typeface="Times New Roman"/>
                <a:cs typeface="Times New Roman"/>
              </a:rPr>
              <a:t>của</a:t>
            </a:r>
            <a:r>
              <a:rPr lang="en-US" sz="3000">
                <a:latin typeface="Times New Roman"/>
                <a:cs typeface="Times New Roman"/>
              </a:rPr>
              <a:t> </a:t>
            </a:r>
            <a:r>
              <a:rPr lang="en-US" sz="3000" err="1">
                <a:latin typeface="Times New Roman"/>
                <a:cs typeface="Times New Roman"/>
              </a:rPr>
              <a:t>sản</a:t>
            </a:r>
            <a:r>
              <a:rPr lang="en-US" sz="3000">
                <a:latin typeface="Times New Roman"/>
                <a:cs typeface="Times New Roman"/>
              </a:rPr>
              <a:t> </a:t>
            </a:r>
            <a:r>
              <a:rPr lang="en-US" sz="3000" err="1">
                <a:latin typeface="Times New Roman"/>
                <a:cs typeface="Times New Roman"/>
              </a:rPr>
              <a:t>phẩm</a:t>
            </a:r>
            <a:r>
              <a:rPr lang="en-US" sz="3000">
                <a:latin typeface="Times New Roman"/>
                <a:cs typeface="Times New Roman"/>
              </a:rPr>
              <a:t>. </a:t>
            </a:r>
            <a:r>
              <a:rPr lang="en-US" sz="3000" err="1">
                <a:latin typeface="Times New Roman"/>
                <a:cs typeface="Times New Roman"/>
              </a:rPr>
              <a:t>Triển</a:t>
            </a:r>
            <a:r>
              <a:rPr lang="en-US" sz="3000">
                <a:latin typeface="Times New Roman"/>
                <a:cs typeface="Times New Roman"/>
              </a:rPr>
              <a:t> </a:t>
            </a:r>
            <a:r>
              <a:rPr lang="en-US" sz="3000" err="1">
                <a:latin typeface="Times New Roman"/>
                <a:cs typeface="Times New Roman"/>
              </a:rPr>
              <a:t>khai</a:t>
            </a:r>
            <a:r>
              <a:rPr lang="en-US" sz="3000">
                <a:latin typeface="Times New Roman"/>
                <a:cs typeface="Times New Roman"/>
              </a:rPr>
              <a:t> </a:t>
            </a:r>
            <a:r>
              <a:rPr lang="en-US" sz="3000" err="1">
                <a:latin typeface="Times New Roman"/>
                <a:cs typeface="Times New Roman"/>
              </a:rPr>
              <a:t>trên</a:t>
            </a:r>
            <a:r>
              <a:rPr lang="en-US" sz="3000">
                <a:latin typeface="Times New Roman"/>
                <a:cs typeface="Times New Roman"/>
              </a:rPr>
              <a:t> </a:t>
            </a:r>
            <a:r>
              <a:rPr lang="en-US" sz="3000" err="1">
                <a:latin typeface="Times New Roman"/>
                <a:cs typeface="Times New Roman"/>
              </a:rPr>
              <a:t>ứng</a:t>
            </a:r>
            <a:r>
              <a:rPr lang="en-US" sz="3000">
                <a:latin typeface="Times New Roman"/>
                <a:cs typeface="Times New Roman"/>
              </a:rPr>
              <a:t> </a:t>
            </a:r>
            <a:r>
              <a:rPr lang="en-US" sz="3000" err="1">
                <a:latin typeface="Times New Roman"/>
                <a:cs typeface="Times New Roman"/>
              </a:rPr>
              <a:t>dụng</a:t>
            </a:r>
            <a:r>
              <a:rPr lang="en-US" sz="3000">
                <a:latin typeface="Times New Roman"/>
                <a:cs typeface="Times New Roman"/>
              </a:rPr>
              <a:t> mobile </a:t>
            </a:r>
            <a:r>
              <a:rPr lang="en-US" sz="3000" err="1">
                <a:latin typeface="Times New Roman"/>
                <a:cs typeface="Times New Roman"/>
              </a:rPr>
              <a:t>và</a:t>
            </a:r>
            <a:r>
              <a:rPr lang="en-US" sz="3000">
                <a:latin typeface="Times New Roman"/>
                <a:cs typeface="Times New Roman"/>
              </a:rPr>
              <a:t> </a:t>
            </a:r>
            <a:r>
              <a:rPr lang="en-US" sz="3000" err="1">
                <a:latin typeface="Times New Roman"/>
                <a:cs typeface="Times New Roman"/>
              </a:rPr>
              <a:t>ứng</a:t>
            </a:r>
            <a:r>
              <a:rPr lang="en-US" sz="3000">
                <a:latin typeface="Times New Roman"/>
                <a:cs typeface="Times New Roman"/>
              </a:rPr>
              <a:t> </a:t>
            </a:r>
            <a:r>
              <a:rPr lang="en-US" sz="3000" err="1">
                <a:latin typeface="Times New Roman"/>
                <a:cs typeface="Times New Roman"/>
              </a:rPr>
              <a:t>dụng</a:t>
            </a:r>
            <a:r>
              <a:rPr lang="en-US" sz="3000">
                <a:latin typeface="Times New Roman"/>
                <a:cs typeface="Times New Roman"/>
              </a:rPr>
              <a:t> web</a:t>
            </a:r>
          </a:p>
        </p:txBody>
      </p:sp>
      <p:sp>
        <p:nvSpPr>
          <p:cNvPr id="8" name="TextBox 7">
            <a:extLst>
              <a:ext uri="{FF2B5EF4-FFF2-40B4-BE49-F238E27FC236}">
                <a16:creationId xmlns:a16="http://schemas.microsoft.com/office/drawing/2014/main" id="{C303E5B3-537B-46AE-AC9A-ADE1F5BBD531}"/>
              </a:ext>
            </a:extLst>
          </p:cNvPr>
          <p:cNvSpPr txBox="1"/>
          <p:nvPr/>
        </p:nvSpPr>
        <p:spPr>
          <a:xfrm>
            <a:off x="952454" y="4555797"/>
            <a:ext cx="997501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3000">
                <a:latin typeface="Times New Roman"/>
                <a:cs typeface="Times New Roman"/>
              </a:rPr>
              <a:t>3</a:t>
            </a:r>
            <a:r>
              <a:rPr lang="en-US" sz="3000">
                <a:latin typeface="Times New Roman"/>
                <a:cs typeface="Times New Roman"/>
              </a:rPr>
              <a:t>. Thử nghiệm trên nhiều camera, và các phương pháp nhận dạng người khác để tăng độ chính xác</a:t>
            </a:r>
          </a:p>
        </p:txBody>
      </p:sp>
    </p:spTree>
    <p:extLst>
      <p:ext uri="{BB962C8B-B14F-4D97-AF65-F5344CB8AC3E}">
        <p14:creationId xmlns:p14="http://schemas.microsoft.com/office/powerpoint/2010/main" val="2710846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5" name="Oval 16">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6" name="Oval 17">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0" name="Rectangle 19">
            <a:extLst>
              <a:ext uri="{FF2B5EF4-FFF2-40B4-BE49-F238E27FC236}">
                <a16:creationId xmlns:a16="http://schemas.microsoft.com/office/drawing/2014/main" id="{5C28659E-412C-4600-B45E-BAE370BC2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6C357A-48A1-4CF2-B54E-A2F76F45DDD6}"/>
              </a:ext>
            </a:extLst>
          </p:cNvPr>
          <p:cNvPicPr>
            <a:picLocks noChangeAspect="1"/>
          </p:cNvPicPr>
          <p:nvPr/>
        </p:nvPicPr>
        <p:blipFill rotWithShape="1">
          <a:blip r:embed="rId6"/>
          <a:srcRect t="5604" b="9490"/>
          <a:stretch/>
        </p:blipFill>
        <p:spPr>
          <a:xfrm>
            <a:off x="20" y="10"/>
            <a:ext cx="12191980" cy="6857989"/>
          </a:xfrm>
          <a:prstGeom prst="rect">
            <a:avLst/>
          </a:prstGeom>
        </p:spPr>
      </p:pic>
      <p:sp>
        <p:nvSpPr>
          <p:cNvPr id="22" name="Rectangle 21">
            <a:extLst>
              <a:ext uri="{FF2B5EF4-FFF2-40B4-BE49-F238E27FC236}">
                <a16:creationId xmlns:a16="http://schemas.microsoft.com/office/drawing/2014/main" id="{AE95896B-6905-4618-A7DF-DED8A61FB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748BD8C-4984-4138-94CA-2DC5F39DC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BCFE58-596B-4D79-B7DB-E29B058042E6}"/>
              </a:ext>
            </a:extLst>
          </p:cNvPr>
          <p:cNvSpPr>
            <a:spLocks noGrp="1"/>
          </p:cNvSpPr>
          <p:nvPr>
            <p:ph type="title"/>
          </p:nvPr>
        </p:nvSpPr>
        <p:spPr>
          <a:xfrm>
            <a:off x="1051560" y="1432223"/>
            <a:ext cx="9966960" cy="3035808"/>
          </a:xfrm>
        </p:spPr>
        <p:txBody>
          <a:bodyPr vert="horz" lIns="91440" tIns="45720" rIns="91440" bIns="45720" rtlCol="0" anchor="b">
            <a:normAutofit/>
          </a:bodyPr>
          <a:lstStyle/>
          <a:p>
            <a:pPr>
              <a:lnSpc>
                <a:spcPct val="80000"/>
              </a:lnSpc>
            </a:pPr>
            <a:r>
              <a:rPr lang="en-US" sz="9600">
                <a:solidFill>
                  <a:srgbClr val="FFFFFF"/>
                </a:solidFill>
                <a:latin typeface="+mj-lt"/>
                <a:cs typeface="+mj-cs"/>
              </a:rPr>
              <a:t>DEMO SẢN PHẨM</a:t>
            </a:r>
          </a:p>
        </p:txBody>
      </p:sp>
      <p:sp>
        <p:nvSpPr>
          <p:cNvPr id="4" name="Slide Number Placeholder 3">
            <a:extLst>
              <a:ext uri="{FF2B5EF4-FFF2-40B4-BE49-F238E27FC236}">
                <a16:creationId xmlns:a16="http://schemas.microsoft.com/office/drawing/2014/main" id="{5CA5FAB5-DE10-40C1-BE6F-7AB42CB30ABA}"/>
              </a:ext>
            </a:extLst>
          </p:cNvPr>
          <p:cNvSpPr>
            <a:spLocks noGrp="1"/>
          </p:cNvSpPr>
          <p:nvPr>
            <p:ph type="sldNum" sz="quarter" idx="12"/>
          </p:nvPr>
        </p:nvSpPr>
        <p:spPr>
          <a:xfrm>
            <a:off x="10456496" y="6121179"/>
            <a:ext cx="967408" cy="640080"/>
          </a:xfrm>
        </p:spPr>
        <p:txBody>
          <a:bodyPr vert="horz" lIns="91440" tIns="45720" rIns="91440" bIns="45720" rtlCol="0" anchor="ctr">
            <a:normAutofit/>
          </a:bodyPr>
          <a:lstStyle/>
          <a:p>
            <a:pPr algn="r">
              <a:spcAft>
                <a:spcPts val="600"/>
              </a:spcAft>
            </a:pPr>
            <a:fld id="{033ED8BB-0197-432D-94CB-A37C75AAC944}" type="slidenum">
              <a:rPr lang="en-US" sz="2800" smtClean="0"/>
              <a:pPr algn="r">
                <a:spcAft>
                  <a:spcPts val="600"/>
                </a:spcAft>
              </a:pPr>
              <a:t>36</a:t>
            </a:fld>
            <a:endParaRPr lang="en-US" sz="2800"/>
          </a:p>
        </p:txBody>
      </p:sp>
    </p:spTree>
    <p:extLst>
      <p:ext uri="{BB962C8B-B14F-4D97-AF65-F5344CB8AC3E}">
        <p14:creationId xmlns:p14="http://schemas.microsoft.com/office/powerpoint/2010/main" val="1661457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002757-9B42-443A-83E2-354CB9E04089}"/>
              </a:ext>
            </a:extLst>
          </p:cNvPr>
          <p:cNvSpPr>
            <a:spLocks noGrp="1"/>
          </p:cNvSpPr>
          <p:nvPr>
            <p:ph type="sldNum" sz="quarter" idx="12"/>
          </p:nvPr>
        </p:nvSpPr>
        <p:spPr/>
        <p:txBody>
          <a:bodyPr/>
          <a:lstStyle/>
          <a:p>
            <a:fld id="{033ED8BB-0197-432D-94CB-A37C75AAC944}" type="slidenum">
              <a:rPr lang="en-US" smtClean="0"/>
              <a:t>37</a:t>
            </a:fld>
            <a:endParaRPr lang="en-US"/>
          </a:p>
        </p:txBody>
      </p:sp>
      <p:sp>
        <p:nvSpPr>
          <p:cNvPr id="5" name="Arrow: Pentagon 4">
            <a:extLst>
              <a:ext uri="{FF2B5EF4-FFF2-40B4-BE49-F238E27FC236}">
                <a16:creationId xmlns:a16="http://schemas.microsoft.com/office/drawing/2014/main" id="{BB264D7A-EEC4-491B-B996-FA869A982C09}"/>
              </a:ext>
            </a:extLst>
          </p:cNvPr>
          <p:cNvSpPr/>
          <p:nvPr/>
        </p:nvSpPr>
        <p:spPr>
          <a:xfrm>
            <a:off x="0" y="178701"/>
            <a:ext cx="5961529"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Times New Roman"/>
              </a:rPr>
              <a:t>DEMO SẢN PHẨM</a:t>
            </a:r>
            <a:endParaRPr lang="en-US" sz="1400" b="1">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FAB2DEF-EB7C-4EAE-A35F-0BDC5DA7925A}"/>
              </a:ext>
            </a:extLst>
          </p:cNvPr>
          <p:cNvSpPr txBox="1"/>
          <p:nvPr/>
        </p:nvSpPr>
        <p:spPr>
          <a:xfrm>
            <a:off x="1804253" y="2160193"/>
            <a:ext cx="8751188" cy="1077218"/>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Kịch bản 1</a:t>
            </a:r>
            <a:r>
              <a:rPr lang="vi-VN" sz="3200">
                <a:latin typeface="Times New Roman" panose="02020603050405020304" pitchFamily="18" charset="0"/>
                <a:cs typeface="Times New Roman" panose="02020603050405020304" pitchFamily="18" charset="0"/>
              </a:rPr>
              <a:t>: Các nghiệp vụ của nhân viên trên phần mềm.</a:t>
            </a:r>
            <a:endParaRPr lang="en-US" sz="32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6EA1A75-7623-4A69-8848-3A96E275996F}"/>
              </a:ext>
            </a:extLst>
          </p:cNvPr>
          <p:cNvSpPr txBox="1"/>
          <p:nvPr/>
        </p:nvSpPr>
        <p:spPr>
          <a:xfrm>
            <a:off x="1804252" y="3643168"/>
            <a:ext cx="8670915" cy="1077218"/>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Kịch bản 2: </a:t>
            </a:r>
            <a:r>
              <a:rPr lang="vi-VN" sz="3200">
                <a:latin typeface="Times New Roman" panose="02020603050405020304" pitchFamily="18" charset="0"/>
                <a:cs typeface="Times New Roman" panose="02020603050405020304" pitchFamily="18" charset="0"/>
              </a:rPr>
              <a:t>Khách hàng mới đăng ký và tiến hành mua hàng tại các kệ hàng</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6766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E6C75A5-F4B8-415F-B4EA-A9AD45087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3D9CC178-C06A-480F-AAFC-127638C29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77235C6D-8D65-4BC6-AE0E-523AB3C8D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pic>
        <p:nvPicPr>
          <p:cNvPr id="2" name="Picture 2" descr="A picture containing flower&#10;&#10;Description generated with very high confidence">
            <a:extLst>
              <a:ext uri="{FF2B5EF4-FFF2-40B4-BE49-F238E27FC236}">
                <a16:creationId xmlns:a16="http://schemas.microsoft.com/office/drawing/2014/main" id="{D4654C28-2785-4896-BE00-DEF42A0F836A}"/>
              </a:ext>
            </a:extLst>
          </p:cNvPr>
          <p:cNvPicPr>
            <a:picLocks noChangeAspect="1"/>
          </p:cNvPicPr>
          <p:nvPr/>
        </p:nvPicPr>
        <p:blipFill rotWithShape="1">
          <a:blip r:embed="rId4"/>
          <a:srcRect t="7131" b="8599"/>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08778186-0E60-497A-B909-6F14AC0EB855}"/>
              </a:ext>
            </a:extLst>
          </p:cNvPr>
          <p:cNvSpPr>
            <a:spLocks noGrp="1"/>
          </p:cNvSpPr>
          <p:nvPr>
            <p:ph type="sldNum" sz="quarter" idx="12"/>
          </p:nvPr>
        </p:nvSpPr>
        <p:spPr>
          <a:xfrm>
            <a:off x="11311128" y="6272784"/>
            <a:ext cx="640080" cy="365125"/>
          </a:xfrm>
        </p:spPr>
        <p:txBody>
          <a:bodyPr vert="horz" lIns="91440" tIns="45720" rIns="91440" bIns="45720" rtlCol="0" anchor="ctr">
            <a:normAutofit/>
          </a:bodyPr>
          <a:lstStyle/>
          <a:p>
            <a:pPr>
              <a:spcAft>
                <a:spcPts val="600"/>
              </a:spcAft>
            </a:pPr>
            <a:fld id="{033ED8BB-0197-432D-94CB-A37C75AAC944}" type="slidenum">
              <a:rPr lang="en-US" smtClean="0"/>
              <a:pPr>
                <a:spcAft>
                  <a:spcPts val="600"/>
                </a:spcAft>
              </a:pPr>
              <a:t>38</a:t>
            </a:fld>
            <a:endParaRPr lang="en-US"/>
          </a:p>
        </p:txBody>
      </p:sp>
    </p:spTree>
    <p:extLst>
      <p:ext uri="{BB962C8B-B14F-4D97-AF65-F5344CB8AC3E}">
        <p14:creationId xmlns:p14="http://schemas.microsoft.com/office/powerpoint/2010/main" val="2259822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194A35-81AD-4B35-BC1D-2BDB722BCD41}"/>
              </a:ext>
            </a:extLst>
          </p:cNvPr>
          <p:cNvSpPr>
            <a:spLocks noGrp="1"/>
          </p:cNvSpPr>
          <p:nvPr>
            <p:ph type="sldNum" sz="quarter" idx="12"/>
          </p:nvPr>
        </p:nvSpPr>
        <p:spPr/>
        <p:txBody>
          <a:bodyPr/>
          <a:lstStyle/>
          <a:p>
            <a:fld id="{033ED8BB-0197-432D-94CB-A37C75AAC944}" type="slidenum">
              <a:rPr lang="en-US" smtClean="0"/>
              <a:t>39</a:t>
            </a:fld>
            <a:endParaRPr lang="en-US"/>
          </a:p>
        </p:txBody>
      </p:sp>
      <p:sp>
        <p:nvSpPr>
          <p:cNvPr id="5" name="Arrow: Pentagon 4">
            <a:extLst>
              <a:ext uri="{FF2B5EF4-FFF2-40B4-BE49-F238E27FC236}">
                <a16:creationId xmlns:a16="http://schemas.microsoft.com/office/drawing/2014/main" id="{86C18D4C-B3D8-4EA2-A1D2-FA990702D016}"/>
              </a:ext>
            </a:extLst>
          </p:cNvPr>
          <p:cNvSpPr/>
          <p:nvPr/>
        </p:nvSpPr>
        <p:spPr>
          <a:xfrm>
            <a:off x="0" y="166089"/>
            <a:ext cx="7870146"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Times New Roman"/>
              </a:rPr>
              <a:t>PHẠM VI HOẠT ĐỘNG CỦA RFID READER</a:t>
            </a:r>
            <a:endParaRPr lang="en-US" sz="1400" b="1">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5339D51-6CF4-40E6-9D79-78A31A78984B}"/>
              </a:ext>
            </a:extLst>
          </p:cNvPr>
          <p:cNvSpPr/>
          <p:nvPr/>
        </p:nvSpPr>
        <p:spPr>
          <a:xfrm>
            <a:off x="399392" y="1139009"/>
            <a:ext cx="11620237" cy="1200329"/>
          </a:xfrm>
          <a:prstGeom prst="rect">
            <a:avLst/>
          </a:prstGeom>
        </p:spPr>
        <p:txBody>
          <a:bodyPr wrap="square">
            <a:spAutoFit/>
          </a:bodyPr>
          <a:lstStyle/>
          <a:p>
            <a:pPr algn="just"/>
            <a:r>
              <a:rPr lang="en-US" sz="2400" err="1">
                <a:latin typeface="Times New Roman" panose="02020603050405020304" pitchFamily="18" charset="0"/>
                <a:cs typeface="Times New Roman" panose="02020603050405020304" pitchFamily="18" charset="0"/>
              </a:rPr>
              <a:t>Anten</a:t>
            </a:r>
            <a:r>
              <a:rPr lang="en-US" sz="2400">
                <a:latin typeface="Times New Roman" panose="02020603050405020304" pitchFamily="18" charset="0"/>
                <a:cs typeface="Times New Roman" panose="02020603050405020304" pitchFamily="18" charset="0"/>
              </a:rPr>
              <a:t> RFID </a:t>
            </a:r>
            <a:r>
              <a:rPr lang="en-US" sz="2400" err="1">
                <a:latin typeface="Times New Roman" panose="02020603050405020304" pitchFamily="18" charset="0"/>
                <a:cs typeface="Times New Roman" panose="02020603050405020304" pitchFamily="18" charset="0"/>
              </a:rPr>
              <a:t>lấy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lượng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từ</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đầu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đọc</a:t>
            </a:r>
            <a:r>
              <a:rPr lang="en-US" sz="2400">
                <a:latin typeface="Times New Roman" panose="02020603050405020304" pitchFamily="18" charset="0"/>
                <a:cs typeface="Times New Roman" panose="02020603050405020304" pitchFamily="18" charset="0"/>
              </a:rPr>
              <a:t> RFID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truyền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dưới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sóng</a:t>
            </a:r>
            <a:r>
              <a:rPr lang="en-US" sz="2400">
                <a:latin typeface="Times New Roman" panose="02020603050405020304" pitchFamily="18" charset="0"/>
                <a:cs typeface="Times New Roman" panose="02020603050405020304" pitchFamily="18" charset="0"/>
              </a:rPr>
              <a:t> RF </a:t>
            </a:r>
            <a:r>
              <a:rPr lang="en-US" sz="2400" err="1">
                <a:latin typeface="Times New Roman" panose="02020603050405020304" pitchFamily="18" charset="0"/>
                <a:cs typeface="Times New Roman" panose="02020603050405020304" pitchFamily="18" charset="0"/>
              </a:rPr>
              <a:t>đến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thẻ</a:t>
            </a:r>
            <a:r>
              <a:rPr lang="en-US" sz="2400">
                <a:latin typeface="Times New Roman" panose="02020603050405020304" pitchFamily="18" charset="0"/>
                <a:cs typeface="Times New Roman" panose="02020603050405020304" pitchFamily="18" charset="0"/>
              </a:rPr>
              <a:t> RFID ở </a:t>
            </a:r>
            <a:r>
              <a:rPr lang="en-US" sz="2400" err="1">
                <a:latin typeface="Times New Roman" panose="02020603050405020304" pitchFamily="18" charset="0"/>
                <a:cs typeface="Times New Roman" panose="02020603050405020304" pitchFamily="18" charset="0"/>
              </a:rPr>
              <a:t>vùng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lân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cận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Nếu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Trình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đọc</a:t>
            </a:r>
            <a:r>
              <a:rPr lang="en-US" sz="2400">
                <a:latin typeface="Times New Roman" panose="02020603050405020304" pitchFamily="18" charset="0"/>
                <a:cs typeface="Times New Roman" panose="02020603050405020304" pitchFamily="18" charset="0"/>
              </a:rPr>
              <a:t> RFID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bộ</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não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người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dùng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hệ</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thống</a:t>
            </a:r>
            <a:r>
              <a:rPr lang="en-US" sz="2400">
                <a:latin typeface="Times New Roman" panose="02020603050405020304" pitchFamily="18" charset="0"/>
                <a:cs typeface="Times New Roman" panose="02020603050405020304" pitchFamily="18" charset="0"/>
              </a:rPr>
              <a:t> RFID, </a:t>
            </a:r>
            <a:r>
              <a:rPr lang="en-US" sz="2400" err="1">
                <a:latin typeface="Times New Roman" panose="02020603050405020304" pitchFamily="18" charset="0"/>
                <a:cs typeface="Times New Roman" panose="02020603050405020304" pitchFamily="18" charset="0"/>
              </a:rPr>
              <a:t>thì</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ăng</a:t>
            </a:r>
            <a:r>
              <a:rPr lang="en-US" sz="2400">
                <a:latin typeface="Times New Roman" panose="02020603050405020304" pitchFamily="18" charset="0"/>
                <a:cs typeface="Times New Roman" panose="02020603050405020304" pitchFamily="18" charset="0"/>
              </a:rPr>
              <a:t>-ten RFID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tay</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vì</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chúng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truyền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sóng</a:t>
            </a:r>
            <a:r>
              <a:rPr lang="en-US" sz="2400">
                <a:latin typeface="Times New Roman" panose="02020603050405020304" pitchFamily="18" charset="0"/>
                <a:cs typeface="Times New Roman" panose="02020603050405020304" pitchFamily="18" charset="0"/>
              </a:rPr>
              <a:t> RF </a:t>
            </a:r>
            <a:r>
              <a:rPr lang="en-US" sz="2400" err="1">
                <a:latin typeface="Times New Roman" panose="02020603050405020304" pitchFamily="18" charset="0"/>
                <a:cs typeface="Times New Roman" panose="02020603050405020304" pitchFamily="18" charset="0"/>
              </a:rPr>
              <a:t>đến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thẻ</a:t>
            </a:r>
            <a:r>
              <a:rPr lang="en-US" sz="2400">
                <a:latin typeface="Times New Roman" panose="02020603050405020304" pitchFamily="18" charset="0"/>
                <a:cs typeface="Times New Roman" panose="02020603050405020304" pitchFamily="18" charset="0"/>
              </a:rPr>
              <a:t>.</a:t>
            </a:r>
          </a:p>
        </p:txBody>
      </p:sp>
      <p:sp>
        <p:nvSpPr>
          <p:cNvPr id="8" name="Rectangle 7">
            <a:extLst>
              <a:ext uri="{FF2B5EF4-FFF2-40B4-BE49-F238E27FC236}">
                <a16:creationId xmlns:a16="http://schemas.microsoft.com/office/drawing/2014/main" id="{84083E58-EEF9-419E-9477-F5E0277F2B20}"/>
              </a:ext>
            </a:extLst>
          </p:cNvPr>
          <p:cNvSpPr/>
          <p:nvPr/>
        </p:nvSpPr>
        <p:spPr>
          <a:xfrm>
            <a:off x="456148" y="2746855"/>
            <a:ext cx="11563481" cy="1200329"/>
          </a:xfrm>
          <a:prstGeom prst="rect">
            <a:avLst/>
          </a:prstGeom>
        </p:spPr>
        <p:txBody>
          <a:bodyPr wrap="square">
            <a:spAutoFit/>
          </a:bodyPr>
          <a:lstStyle/>
          <a:p>
            <a:pPr algn="just"/>
            <a:r>
              <a:rPr lang="en-US" sz="2400" err="1">
                <a:latin typeface="Times New Roman" panose="02020603050405020304" pitchFamily="18" charset="0"/>
                <a:cs typeface="Times New Roman" panose="02020603050405020304" pitchFamily="18" charset="0"/>
              </a:rPr>
              <a:t>Ăng</a:t>
            </a:r>
            <a:r>
              <a:rPr lang="en-US" sz="2400">
                <a:latin typeface="Times New Roman" panose="02020603050405020304" pitchFamily="18" charset="0"/>
                <a:cs typeface="Times New Roman" panose="02020603050405020304" pitchFamily="18" charset="0"/>
              </a:rPr>
              <a:t>-ten RFID </a:t>
            </a:r>
            <a:r>
              <a:rPr lang="en-US" sz="2400" err="1">
                <a:latin typeface="Times New Roman" panose="02020603050405020304" pitchFamily="18" charset="0"/>
                <a:cs typeface="Times New Roman" panose="02020603050405020304" pitchFamily="18" charset="0"/>
              </a:rPr>
              <a:t>có</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kích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thước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từ</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nhỏ</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hơn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thoại</a:t>
            </a:r>
            <a:r>
              <a:rPr lang="en-US" sz="2400">
                <a:latin typeface="Times New Roman" panose="02020603050405020304" pitchFamily="18" charset="0"/>
                <a:cs typeface="Times New Roman" panose="02020603050405020304" pitchFamily="18" charset="0"/>
              </a:rPr>
              <a:t> di </a:t>
            </a:r>
            <a:r>
              <a:rPr lang="en-US" sz="2400" err="1">
                <a:latin typeface="Times New Roman" panose="02020603050405020304" pitchFamily="18" charset="0"/>
                <a:cs typeface="Times New Roman" panose="02020603050405020304" pitchFamily="18" charset="0"/>
              </a:rPr>
              <a:t>động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tiêu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chuẩn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lớn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đến</a:t>
            </a:r>
            <a:r>
              <a:rPr lang="en-US" sz="2400">
                <a:latin typeface="Times New Roman" panose="02020603050405020304" pitchFamily="18" charset="0"/>
                <a:cs typeface="Times New Roman" panose="02020603050405020304" pitchFamily="18" charset="0"/>
              </a:rPr>
              <a:t> TV. </a:t>
            </a:r>
            <a:r>
              <a:rPr lang="en-US" sz="2400" err="1">
                <a:latin typeface="Times New Roman" panose="02020603050405020304" pitchFamily="18" charset="0"/>
                <a:cs typeface="Times New Roman" panose="02020603050405020304" pitchFamily="18" charset="0"/>
              </a:rPr>
              <a:t>Sự</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khác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biệt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về</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kích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thước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thường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biểu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thị</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của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phạm</a:t>
            </a:r>
            <a:r>
              <a:rPr lang="en-US" sz="2400">
                <a:latin typeface="Times New Roman" panose="02020603050405020304" pitchFamily="18" charset="0"/>
                <a:cs typeface="Times New Roman" panose="02020603050405020304" pitchFamily="18" charset="0"/>
              </a:rPr>
              <a:t> vi </a:t>
            </a:r>
            <a:r>
              <a:rPr lang="en-US" sz="2400" err="1">
                <a:latin typeface="Times New Roman" panose="02020603050405020304" pitchFamily="18" charset="0"/>
                <a:cs typeface="Times New Roman" panose="02020603050405020304" pitchFamily="18" charset="0"/>
              </a:rPr>
              <a:t>đọc</a:t>
            </a:r>
            <a:r>
              <a:rPr lang="en-US" sz="2400">
                <a:latin typeface="Times New Roman" panose="02020603050405020304" pitchFamily="18" charset="0"/>
                <a:cs typeface="Times New Roman" panose="02020603050405020304" pitchFamily="18" charset="0"/>
              </a:rPr>
              <a:t> - </a:t>
            </a:r>
            <a:r>
              <a:rPr lang="en-US" sz="2400" err="1">
                <a:latin typeface="Times New Roman" panose="02020603050405020304" pitchFamily="18" charset="0"/>
                <a:cs typeface="Times New Roman" panose="02020603050405020304" pitchFamily="18" charset="0"/>
              </a:rPr>
              <a:t>ăng</a:t>
            </a:r>
            <a:r>
              <a:rPr lang="en-US" sz="2400">
                <a:latin typeface="Times New Roman" panose="02020603050405020304" pitchFamily="18" charset="0"/>
                <a:cs typeface="Times New Roman" panose="02020603050405020304" pitchFamily="18" charset="0"/>
              </a:rPr>
              <a:t> ten </a:t>
            </a:r>
            <a:r>
              <a:rPr lang="en-US" sz="2400" err="1">
                <a:latin typeface="Times New Roman" panose="02020603050405020304" pitchFamily="18" charset="0"/>
                <a:cs typeface="Times New Roman" panose="02020603050405020304" pitchFamily="18" charset="0"/>
              </a:rPr>
              <a:t>càng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lớn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mức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phạm</a:t>
            </a:r>
            <a:r>
              <a:rPr lang="en-US" sz="2400">
                <a:latin typeface="Times New Roman" panose="02020603050405020304" pitchFamily="18" charset="0"/>
                <a:cs typeface="Times New Roman" panose="02020603050405020304" pitchFamily="18" charset="0"/>
              </a:rPr>
              <a:t> vi </a:t>
            </a:r>
            <a:r>
              <a:rPr lang="en-US" sz="2400" err="1">
                <a:latin typeface="Times New Roman" panose="02020603050405020304" pitchFamily="18" charset="0"/>
                <a:cs typeface="Times New Roman" panose="02020603050405020304" pitchFamily="18" charset="0"/>
              </a:rPr>
              <a:t>đọc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dài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ngược</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lại</a:t>
            </a:r>
            <a:r>
              <a:rPr lang="en-US" sz="2400">
                <a:latin typeface="Times New Roman" panose="02020603050405020304" pitchFamily="18" charset="0"/>
                <a:cs typeface="Times New Roman" panose="02020603050405020304" pitchFamily="18" charset="0"/>
              </a:rPr>
              <a:t>.</a:t>
            </a:r>
          </a:p>
        </p:txBody>
      </p:sp>
      <p:pic>
        <p:nvPicPr>
          <p:cNvPr id="2050" name="Picture 2">
            <a:extLst>
              <a:ext uri="{FF2B5EF4-FFF2-40B4-BE49-F238E27FC236}">
                <a16:creationId xmlns:a16="http://schemas.microsoft.com/office/drawing/2014/main" id="{20DFCB8C-1042-471F-857D-C36863D40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345" y="4083368"/>
            <a:ext cx="1003074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27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DEEF0E8D-996C-4D9E-8114-2433199DADD8}"/>
              </a:ext>
            </a:extLst>
          </p:cNvPr>
          <p:cNvSpPr/>
          <p:nvPr/>
        </p:nvSpPr>
        <p:spPr>
          <a:xfrm>
            <a:off x="0" y="180224"/>
            <a:ext cx="8796528"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kern="1200" cap="all" baseline="0">
                <a:solidFill>
                  <a:schemeClr val="bg1"/>
                </a:solidFill>
                <a:latin typeface="Times New Roman" panose="02020603050405020304" pitchFamily="18" charset="0"/>
                <a:ea typeface="+mj-ea"/>
                <a:cs typeface="Times New Roman" panose="02020603050405020304" pitchFamily="18" charset="0"/>
              </a:rPr>
              <a:t>TÍNH CẤP THIẾT XÂY DỰNG ĐỀ TÀI </a:t>
            </a:r>
            <a:r>
              <a:rPr lang="en-US" sz="3200">
                <a:latin typeface="Times New Roman" panose="02020603050405020304" pitchFamily="18" charset="0"/>
                <a:cs typeface="Times New Roman" panose="02020603050405020304" pitchFamily="18" charset="0"/>
              </a:rPr>
              <a:t>(1/5)</a:t>
            </a:r>
          </a:p>
        </p:txBody>
      </p:sp>
      <p:sp>
        <p:nvSpPr>
          <p:cNvPr id="4" name="Slide Number Placeholder 3">
            <a:extLst>
              <a:ext uri="{FF2B5EF4-FFF2-40B4-BE49-F238E27FC236}">
                <a16:creationId xmlns:a16="http://schemas.microsoft.com/office/drawing/2014/main" id="{14BE7691-7031-44DC-9B9B-7F826D78C1C7}"/>
              </a:ext>
            </a:extLst>
          </p:cNvPr>
          <p:cNvSpPr>
            <a:spLocks noGrp="1"/>
          </p:cNvSpPr>
          <p:nvPr>
            <p:ph type="sldNum" sz="quarter" idx="12"/>
          </p:nvPr>
        </p:nvSpPr>
        <p:spPr/>
        <p:txBody>
          <a:bodyPr/>
          <a:lstStyle/>
          <a:p>
            <a:fld id="{033ED8BB-0197-432D-94CB-A37C75AAC944}" type="slidenum">
              <a:rPr lang="en-US" smtClean="0"/>
              <a:t>4</a:t>
            </a:fld>
            <a:endParaRPr lang="en-US"/>
          </a:p>
        </p:txBody>
      </p:sp>
      <p:pic>
        <p:nvPicPr>
          <p:cNvPr id="2" name="Picture 2" descr="A group of people standing in front of a store&#10;&#10;Description generated with very high confidence">
            <a:extLst>
              <a:ext uri="{FF2B5EF4-FFF2-40B4-BE49-F238E27FC236}">
                <a16:creationId xmlns:a16="http://schemas.microsoft.com/office/drawing/2014/main" id="{2E1A66A2-D449-447D-93E2-ABB2D49C762C}"/>
              </a:ext>
            </a:extLst>
          </p:cNvPr>
          <p:cNvPicPr>
            <a:picLocks noChangeAspect="1"/>
          </p:cNvPicPr>
          <p:nvPr/>
        </p:nvPicPr>
        <p:blipFill>
          <a:blip r:embed="rId2"/>
          <a:stretch>
            <a:fillRect/>
          </a:stretch>
        </p:blipFill>
        <p:spPr>
          <a:xfrm>
            <a:off x="463041" y="1412395"/>
            <a:ext cx="4364787" cy="4435774"/>
          </a:xfrm>
          <a:prstGeom prst="rect">
            <a:avLst/>
          </a:prstGeom>
        </p:spPr>
      </p:pic>
      <p:sp>
        <p:nvSpPr>
          <p:cNvPr id="9" name="TextBox 8">
            <a:extLst>
              <a:ext uri="{FF2B5EF4-FFF2-40B4-BE49-F238E27FC236}">
                <a16:creationId xmlns:a16="http://schemas.microsoft.com/office/drawing/2014/main" id="{5313F33E-2880-4CC5-8B4F-1065B8EB25FD}"/>
              </a:ext>
            </a:extLst>
          </p:cNvPr>
          <p:cNvSpPr txBox="1"/>
          <p:nvPr/>
        </p:nvSpPr>
        <p:spPr>
          <a:xfrm>
            <a:off x="5444413" y="1486401"/>
            <a:ext cx="6099110" cy="3785652"/>
          </a:xfrm>
          <a:prstGeom prst="rect">
            <a:avLst/>
          </a:prstGeom>
          <a:noFill/>
        </p:spPr>
        <p:txBody>
          <a:bodyPr wrap="square">
            <a:spAutoFit/>
          </a:bodyPr>
          <a:lstStyle/>
          <a:p>
            <a:pPr algn="just"/>
            <a:r>
              <a:rPr lang="vi-VN" sz="2400" b="0" i="0">
                <a:solidFill>
                  <a:srgbClr val="303030"/>
                </a:solidFill>
                <a:effectLst/>
                <a:latin typeface="Times New Roman" panose="02020603050405020304" pitchFamily="18" charset="0"/>
              </a:rPr>
              <a:t>Trong thời đại mua sắm online được "ship" đến tận giường, các chuỗi siêu thị cũng phải vật lộn tìm cách tăng cường trải nghiệm để níu kéo người mua đến với mình. Bên cạnh việc nâng cấp không gian, cải thiện bố trí quầy kệ, đưa vào danh mục nhiều thực phẩm chế biến sẵn thì một thực tế vẫn thường xuyên xảy ra là: Hàng dài người chờ thanh toán đến nửa đêm vẫn diễn ra vào những dịp lễ tết. Lúc này cuộc đua mới về giải pháp thanh toán bắt đầu.</a:t>
            </a:r>
            <a:endParaRPr lang="en-US" sz="2400"/>
          </a:p>
        </p:txBody>
      </p:sp>
    </p:spTree>
    <p:extLst>
      <p:ext uri="{BB962C8B-B14F-4D97-AF65-F5344CB8AC3E}">
        <p14:creationId xmlns:p14="http://schemas.microsoft.com/office/powerpoint/2010/main" val="2352735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EB02FA-F99D-432D-A0E1-1EC37AF32FD0}"/>
              </a:ext>
            </a:extLst>
          </p:cNvPr>
          <p:cNvSpPr>
            <a:spLocks noGrp="1"/>
          </p:cNvSpPr>
          <p:nvPr>
            <p:ph type="sldNum" sz="quarter" idx="12"/>
          </p:nvPr>
        </p:nvSpPr>
        <p:spPr/>
        <p:txBody>
          <a:bodyPr/>
          <a:lstStyle/>
          <a:p>
            <a:fld id="{033ED8BB-0197-432D-94CB-A37C75AAC944}" type="slidenum">
              <a:rPr lang="en-US" smtClean="0"/>
              <a:t>40</a:t>
            </a:fld>
            <a:endParaRPr lang="en-US"/>
          </a:p>
        </p:txBody>
      </p:sp>
      <p:sp>
        <p:nvSpPr>
          <p:cNvPr id="5" name="Arrow: Pentagon 4">
            <a:extLst>
              <a:ext uri="{FF2B5EF4-FFF2-40B4-BE49-F238E27FC236}">
                <a16:creationId xmlns:a16="http://schemas.microsoft.com/office/drawing/2014/main" id="{5F6C64A4-DC20-48A8-9BD2-2D01E91D6FA8}"/>
              </a:ext>
            </a:extLst>
          </p:cNvPr>
          <p:cNvSpPr/>
          <p:nvPr/>
        </p:nvSpPr>
        <p:spPr>
          <a:xfrm>
            <a:off x="0" y="166089"/>
            <a:ext cx="7870146"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Times New Roman"/>
              </a:rPr>
              <a:t>TỔNG HỢP CẢM BIẾN (SENSOR FUSION)</a:t>
            </a:r>
            <a:endParaRPr lang="en-US" sz="1400" b="1">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5E3E5E1B-C0EA-499D-A68A-389A3E47F934}"/>
              </a:ext>
            </a:extLst>
          </p:cNvPr>
          <p:cNvSpPr/>
          <p:nvPr/>
        </p:nvSpPr>
        <p:spPr>
          <a:xfrm>
            <a:off x="662152" y="1524526"/>
            <a:ext cx="11004331" cy="3416320"/>
          </a:xfrm>
          <a:prstGeom prst="rect">
            <a:avLst/>
          </a:prstGeom>
        </p:spPr>
        <p:txBody>
          <a:bodyPr wrap="square">
            <a:spAutoFit/>
          </a:bodyPr>
          <a:lstStyle/>
          <a:p>
            <a:pPr algn="just"/>
            <a:r>
              <a:rPr lang="vi-VN" sz="2400">
                <a:solidFill>
                  <a:srgbClr val="222222"/>
                </a:solidFill>
              </a:rPr>
              <a:t>Trong một số trường hợp, dữ liệu từ các thiết bị đầu vào khác có thể hỗ trợ xác định danh tính của mặt hàng được chọn và/hoặc được đặt tại các gian hàng. Ví dụ, nếu xác định rằng món hàng đã được đặt vào một vị trí trong gian hàng, ngoài việc phân tích hình ảnh, trọng lượng của mặt hàng có thể được xác định dựa trên cân, cảm biến áp suất, cảm biết tải trọng… đặt tại kệ gian hàng. Phân tích hình ảnh có thể thu hẹp danh sách các mặt hàng có nhận dạng phù hợp. Danh sách này (với trọng lượng đã biết) sẽ được so sánh với trọng lượng mặt hàng trên kệ để xác định chính xác danh tính của món hàng. Bằng cách kết hợp nhiều đầu vào, việc xác định các mặt hàng được chọn từ kệ và/hoặc đặt trên kệ có mức độ tin cậy cao.</a:t>
            </a:r>
            <a:endParaRPr lang="en-US" sz="2400"/>
          </a:p>
        </p:txBody>
      </p:sp>
    </p:spTree>
    <p:extLst>
      <p:ext uri="{BB962C8B-B14F-4D97-AF65-F5344CB8AC3E}">
        <p14:creationId xmlns:p14="http://schemas.microsoft.com/office/powerpoint/2010/main" val="2807306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18E9BC-96C2-4F59-85BC-41E45E1EA809}"/>
              </a:ext>
            </a:extLst>
          </p:cNvPr>
          <p:cNvSpPr>
            <a:spLocks noGrp="1"/>
          </p:cNvSpPr>
          <p:nvPr>
            <p:ph type="sldNum" sz="quarter" idx="12"/>
          </p:nvPr>
        </p:nvSpPr>
        <p:spPr/>
        <p:txBody>
          <a:bodyPr/>
          <a:lstStyle/>
          <a:p>
            <a:fld id="{033ED8BB-0197-432D-94CB-A37C75AAC944}" type="slidenum">
              <a:rPr lang="en-US" smtClean="0"/>
              <a:t>41</a:t>
            </a:fld>
            <a:endParaRPr lang="en-US"/>
          </a:p>
        </p:txBody>
      </p:sp>
      <p:sp>
        <p:nvSpPr>
          <p:cNvPr id="5" name="Arrow: Pentagon 4">
            <a:extLst>
              <a:ext uri="{FF2B5EF4-FFF2-40B4-BE49-F238E27FC236}">
                <a16:creationId xmlns:a16="http://schemas.microsoft.com/office/drawing/2014/main" id="{4DC42297-4899-47F2-83C8-86A91F035822}"/>
              </a:ext>
            </a:extLst>
          </p:cNvPr>
          <p:cNvSpPr/>
          <p:nvPr/>
        </p:nvSpPr>
        <p:spPr>
          <a:xfrm>
            <a:off x="0" y="166089"/>
            <a:ext cx="7870146"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Times New Roman"/>
                <a:cs typeface="Times New Roman"/>
              </a:rPr>
              <a:t>PHÂN TÍCH KHÁCH HÀNG</a:t>
            </a:r>
            <a:endParaRPr lang="en-US" sz="1400" b="1">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980448C-CA09-4577-BDC3-225308593399}"/>
              </a:ext>
            </a:extLst>
          </p:cNvPr>
          <p:cNvSpPr txBox="1"/>
          <p:nvPr/>
        </p:nvSpPr>
        <p:spPr>
          <a:xfrm>
            <a:off x="191287" y="1760186"/>
            <a:ext cx="11168292" cy="2554545"/>
          </a:xfrm>
          <a:prstGeom prst="rect">
            <a:avLst/>
          </a:prstGeom>
          <a:noFill/>
        </p:spPr>
        <p:txBody>
          <a:bodyPr wrap="square" rtlCol="0">
            <a:spAutoFit/>
          </a:bodyPr>
          <a:lstStyle/>
          <a:p>
            <a:pPr algn="just"/>
            <a:r>
              <a:rPr lang="en-US" sz="3200" err="1">
                <a:latin typeface="Times New Roman" panose="02020603050405020304" pitchFamily="18" charset="0"/>
                <a:cs typeface="Times New Roman" panose="02020603050405020304" pitchFamily="18" charset="0"/>
              </a:rPr>
              <a:t>Mọi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hành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động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khách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hàng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trong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cửa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hàng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đều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sẽ</a:t>
            </a:r>
            <a:r>
              <a:rPr lang="en-US" sz="3200">
                <a:latin typeface="Times New Roman" panose="02020603050405020304" pitchFamily="18" charset="0"/>
                <a:cs typeface="Times New Roman" panose="02020603050405020304" pitchFamily="18" charset="0"/>
              </a:rPr>
              <a:t> đ</a:t>
            </a:r>
            <a:r>
              <a:rPr lang="vi-VN" sz="3200">
                <a:latin typeface="Times New Roman" panose="02020603050405020304" pitchFamily="18" charset="0"/>
                <a:cs typeface="Times New Roman" panose="02020603050405020304" pitchFamily="18" charset="0"/>
              </a:rPr>
              <a:t>ư</a:t>
            </a:r>
            <a:r>
              <a:rPr lang="en-US" sz="3200" err="1">
                <a:latin typeface="Times New Roman" panose="02020603050405020304" pitchFamily="18" charset="0"/>
                <a:cs typeface="Times New Roman" panose="02020603050405020304" pitchFamily="18" charset="0"/>
              </a:rPr>
              <a:t>ợc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hệ</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thống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ghi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lại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để</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tiến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hành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phân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tích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Ví</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dụ</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nh</a:t>
            </a:r>
            <a:r>
              <a:rPr lang="vi-VN" sz="3200">
                <a:latin typeface="Times New Roman" panose="02020603050405020304" pitchFamily="18" charset="0"/>
                <a:cs typeface="Times New Roman" panose="02020603050405020304" pitchFamily="18" charset="0"/>
              </a:rPr>
              <a:t>ư</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là</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lịch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sử</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mua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hàng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băn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khoăn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trong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việc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lựa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chọn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mặt</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hàng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vị</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trí</a:t>
            </a:r>
            <a:r>
              <a:rPr lang="en-US" sz="3200">
                <a:latin typeface="Times New Roman" panose="02020603050405020304" pitchFamily="18" charset="0"/>
                <a:cs typeface="Times New Roman" panose="02020603050405020304" pitchFamily="18" charset="0"/>
              </a:rPr>
              <a:t> di </a:t>
            </a:r>
            <a:r>
              <a:rPr lang="en-US" sz="3200" err="1">
                <a:latin typeface="Times New Roman" panose="02020603050405020304" pitchFamily="18" charset="0"/>
                <a:cs typeface="Times New Roman" panose="02020603050405020304" pitchFamily="18" charset="0"/>
              </a:rPr>
              <a:t>chuyển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khách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hàng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cảm</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xúc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thái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độ</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khách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hàng</a:t>
            </a:r>
            <a:r>
              <a:rPr lang="en-US" sz="3200">
                <a:latin typeface="Times New Roman" panose="02020603050405020304" pitchFamily="18" charset="0"/>
                <a:cs typeface="Times New Roman" panose="02020603050405020304" pitchFamily="18" charset="0"/>
              </a:rPr>
              <a:t>, … </a:t>
            </a:r>
            <a:r>
              <a:rPr lang="en-US" sz="3200" err="1">
                <a:latin typeface="Times New Roman" panose="02020603050405020304" pitchFamily="18" charset="0"/>
                <a:cs typeface="Times New Roman" panose="02020603050405020304" pitchFamily="18" charset="0"/>
              </a:rPr>
              <a:t>từ</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đó</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làm</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dữ</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liệu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để</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hoàn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thiện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hệ</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thống</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điều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chỉnh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các</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kế</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hoạch</a:t>
            </a:r>
            <a:r>
              <a:rPr lang="en-US" sz="3200">
                <a:latin typeface="Times New Roman" panose="02020603050405020304" pitchFamily="18" charset="0"/>
                <a:cs typeface="Times New Roman" panose="02020603050405020304" pitchFamily="18" charset="0"/>
              </a:rPr>
              <a:t> marketing </a:t>
            </a:r>
            <a:r>
              <a:rPr lang="en-US" sz="3200" err="1">
                <a:latin typeface="Times New Roman" panose="02020603050405020304" pitchFamily="18" charset="0"/>
                <a:cs typeface="Times New Roman" panose="02020603050405020304" pitchFamily="18" charset="0"/>
              </a:rPr>
              <a:t>phù</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hợp</a:t>
            </a:r>
            <a:r>
              <a:rPr lang="en-US" sz="32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87670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4456-4713-4B3C-BE70-4688E2C3E0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9FB226-6250-454F-89FF-F473666266E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75EE094-49F5-4685-833A-AD4E6F1DEEEA}"/>
              </a:ext>
            </a:extLst>
          </p:cNvPr>
          <p:cNvSpPr>
            <a:spLocks noGrp="1"/>
          </p:cNvSpPr>
          <p:nvPr>
            <p:ph type="sldNum" sz="quarter" idx="12"/>
          </p:nvPr>
        </p:nvSpPr>
        <p:spPr/>
        <p:txBody>
          <a:bodyPr/>
          <a:lstStyle/>
          <a:p>
            <a:fld id="{033ED8BB-0197-432D-94CB-A37C75AAC944}" type="slidenum">
              <a:rPr lang="en-US" smtClean="0"/>
              <a:t>42</a:t>
            </a:fld>
            <a:endParaRPr lang="en-US"/>
          </a:p>
        </p:txBody>
      </p:sp>
      <p:pic>
        <p:nvPicPr>
          <p:cNvPr id="5" name="Picture 4">
            <a:extLst>
              <a:ext uri="{FF2B5EF4-FFF2-40B4-BE49-F238E27FC236}">
                <a16:creationId xmlns:a16="http://schemas.microsoft.com/office/drawing/2014/main" id="{55752822-3704-447F-81EC-9C7B5F90B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326" y="2873606"/>
            <a:ext cx="2143125" cy="2143125"/>
          </a:xfrm>
          <a:prstGeom prst="rect">
            <a:avLst/>
          </a:prstGeom>
        </p:spPr>
      </p:pic>
    </p:spTree>
    <p:extLst>
      <p:ext uri="{BB962C8B-B14F-4D97-AF65-F5344CB8AC3E}">
        <p14:creationId xmlns:p14="http://schemas.microsoft.com/office/powerpoint/2010/main" val="619564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Khách hàng tự do ra vào">
            <a:extLst>
              <a:ext uri="{FF2B5EF4-FFF2-40B4-BE49-F238E27FC236}">
                <a16:creationId xmlns:a16="http://schemas.microsoft.com/office/drawing/2014/main" id="{8867A592-81BC-48EE-99F1-70953C470E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11" r="-1" b="28832"/>
          <a:stretch/>
        </p:blipFill>
        <p:spPr bwMode="auto">
          <a:xfrm>
            <a:off x="6301196" y="2913614"/>
            <a:ext cx="5532253" cy="31765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BE0FF3F1-B4FD-4719-83C4-5B5C54F81FFB}"/>
                  </a:ext>
                </a:extLst>
              </p14:cNvPr>
              <p14:cNvContentPartPr/>
              <p14:nvPr/>
            </p14:nvContentPartPr>
            <p14:xfrm>
              <a:off x="8347792" y="906365"/>
              <a:ext cx="360" cy="360"/>
            </p14:xfrm>
          </p:contentPart>
        </mc:Choice>
        <mc:Fallback>
          <p:pic>
            <p:nvPicPr>
              <p:cNvPr id="7" name="Ink 6">
                <a:extLst>
                  <a:ext uri="{FF2B5EF4-FFF2-40B4-BE49-F238E27FC236}">
                    <a16:creationId xmlns:a16="http://schemas.microsoft.com/office/drawing/2014/main" id="{BE0FF3F1-B4FD-4719-83C4-5B5C54F81FFB}"/>
                  </a:ext>
                </a:extLst>
              </p:cNvPr>
              <p:cNvPicPr/>
              <p:nvPr/>
            </p:nvPicPr>
            <p:blipFill>
              <a:blip r:embed="rId4"/>
              <a:stretch>
                <a:fillRect/>
              </a:stretch>
            </p:blipFill>
            <p:spPr>
              <a:xfrm>
                <a:off x="8338792" y="897365"/>
                <a:ext cx="18000" cy="18000"/>
              </a:xfrm>
              <a:prstGeom prst="rect">
                <a:avLst/>
              </a:prstGeom>
            </p:spPr>
          </p:pic>
        </mc:Fallback>
      </mc:AlternateContent>
      <p:sp>
        <p:nvSpPr>
          <p:cNvPr id="16" name="Speech Bubble: Rectangle with Corners Rounded 15">
            <a:extLst>
              <a:ext uri="{FF2B5EF4-FFF2-40B4-BE49-F238E27FC236}">
                <a16:creationId xmlns:a16="http://schemas.microsoft.com/office/drawing/2014/main" id="{C5D053F3-B954-482B-92B1-1BE856EEF54C}"/>
              </a:ext>
            </a:extLst>
          </p:cNvPr>
          <p:cNvSpPr/>
          <p:nvPr/>
        </p:nvSpPr>
        <p:spPr>
          <a:xfrm>
            <a:off x="7738781" y="767791"/>
            <a:ext cx="3939990" cy="1802713"/>
          </a:xfrm>
          <a:prstGeom prst="wedgeRoundRectCallout">
            <a:avLst>
              <a:gd name="adj1" fmla="val -91945"/>
              <a:gd name="adj2" fmla="val 5528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err="1">
                <a:solidFill>
                  <a:schemeClr val="tx1"/>
                </a:solidFill>
              </a:rPr>
              <a:t>Đâu</a:t>
            </a:r>
            <a:r>
              <a:rPr lang="en-US" sz="2400">
                <a:solidFill>
                  <a:schemeClr val="tx1"/>
                </a:solidFill>
              </a:rPr>
              <a:t> </a:t>
            </a:r>
            <a:r>
              <a:rPr lang="en-US" sz="2400" err="1">
                <a:solidFill>
                  <a:schemeClr val="tx1"/>
                </a:solidFill>
              </a:rPr>
              <a:t>là</a:t>
            </a:r>
            <a:r>
              <a:rPr lang="en-US" sz="2400">
                <a:solidFill>
                  <a:schemeClr val="tx1"/>
                </a:solidFill>
              </a:rPr>
              <a:t> </a:t>
            </a:r>
            <a:r>
              <a:rPr lang="en-US" sz="2400" err="1">
                <a:solidFill>
                  <a:schemeClr val="tx1"/>
                </a:solidFill>
              </a:rPr>
              <a:t>lựa</a:t>
            </a:r>
            <a:r>
              <a:rPr lang="en-US" sz="2400">
                <a:solidFill>
                  <a:schemeClr val="tx1"/>
                </a:solidFill>
              </a:rPr>
              <a:t> </a:t>
            </a:r>
            <a:r>
              <a:rPr lang="en-US" sz="2400" err="1">
                <a:solidFill>
                  <a:schemeClr val="tx1"/>
                </a:solidFill>
              </a:rPr>
              <a:t>chọn</a:t>
            </a:r>
            <a:r>
              <a:rPr lang="en-US" sz="2400">
                <a:solidFill>
                  <a:schemeClr val="tx1"/>
                </a:solidFill>
              </a:rPr>
              <a:t> </a:t>
            </a:r>
            <a:r>
              <a:rPr lang="en-US" sz="2400" err="1">
                <a:solidFill>
                  <a:schemeClr val="tx1"/>
                </a:solidFill>
              </a:rPr>
              <a:t>của</a:t>
            </a:r>
            <a:r>
              <a:rPr lang="en-US" sz="2400">
                <a:solidFill>
                  <a:schemeClr val="tx1"/>
                </a:solidFill>
              </a:rPr>
              <a:t> </a:t>
            </a:r>
            <a:r>
              <a:rPr lang="en-US" sz="2400" err="1">
                <a:solidFill>
                  <a:schemeClr val="tx1"/>
                </a:solidFill>
              </a:rPr>
              <a:t>bạn</a:t>
            </a:r>
            <a:r>
              <a:rPr lang="en-US" sz="2400">
                <a:solidFill>
                  <a:schemeClr val="tx1"/>
                </a:solidFill>
              </a:rPr>
              <a:t> </a:t>
            </a:r>
            <a:r>
              <a:rPr lang="en-US" sz="2400" err="1">
                <a:solidFill>
                  <a:schemeClr val="tx1"/>
                </a:solidFill>
              </a:rPr>
              <a:t>giữa</a:t>
            </a:r>
            <a:r>
              <a:rPr lang="en-US" sz="2400">
                <a:solidFill>
                  <a:schemeClr val="tx1"/>
                </a:solidFill>
              </a:rPr>
              <a:t> </a:t>
            </a:r>
            <a:r>
              <a:rPr lang="en-US" sz="2400" err="1">
                <a:solidFill>
                  <a:schemeClr val="tx1"/>
                </a:solidFill>
              </a:rPr>
              <a:t>hai</a:t>
            </a:r>
            <a:r>
              <a:rPr lang="en-US" sz="2400">
                <a:solidFill>
                  <a:schemeClr val="tx1"/>
                </a:solidFill>
              </a:rPr>
              <a:t> </a:t>
            </a:r>
            <a:r>
              <a:rPr lang="en-US" sz="2400" err="1">
                <a:solidFill>
                  <a:schemeClr val="tx1"/>
                </a:solidFill>
              </a:rPr>
              <a:t>cửa</a:t>
            </a:r>
            <a:r>
              <a:rPr lang="en-US" sz="2400">
                <a:solidFill>
                  <a:schemeClr val="tx1"/>
                </a:solidFill>
              </a:rPr>
              <a:t> </a:t>
            </a:r>
            <a:r>
              <a:rPr lang="en-US" sz="2400" err="1">
                <a:solidFill>
                  <a:schemeClr val="tx1"/>
                </a:solidFill>
              </a:rPr>
              <a:t>hàng</a:t>
            </a:r>
            <a:r>
              <a:rPr lang="en-US" sz="2400">
                <a:solidFill>
                  <a:schemeClr val="tx1"/>
                </a:solidFill>
              </a:rPr>
              <a:t> </a:t>
            </a:r>
            <a:r>
              <a:rPr lang="en-US" sz="2400" err="1">
                <a:solidFill>
                  <a:schemeClr val="tx1"/>
                </a:solidFill>
              </a:rPr>
              <a:t>này</a:t>
            </a:r>
            <a:r>
              <a:rPr lang="en-US" sz="2400">
                <a:solidFill>
                  <a:schemeClr val="tx1"/>
                </a:solidFill>
              </a:rPr>
              <a:t>?</a:t>
            </a:r>
          </a:p>
        </p:txBody>
      </p:sp>
      <p:sp>
        <p:nvSpPr>
          <p:cNvPr id="18" name="Slide Number Placeholder 17">
            <a:extLst>
              <a:ext uri="{FF2B5EF4-FFF2-40B4-BE49-F238E27FC236}">
                <a16:creationId xmlns:a16="http://schemas.microsoft.com/office/drawing/2014/main" id="{0527EF65-D8F0-419D-8A1D-4257149181D7}"/>
              </a:ext>
            </a:extLst>
          </p:cNvPr>
          <p:cNvSpPr>
            <a:spLocks noGrp="1"/>
          </p:cNvSpPr>
          <p:nvPr>
            <p:ph type="sldNum" sz="quarter" idx="12"/>
          </p:nvPr>
        </p:nvSpPr>
        <p:spPr/>
        <p:txBody>
          <a:bodyPr/>
          <a:lstStyle/>
          <a:p>
            <a:fld id="{033ED8BB-0197-432D-94CB-A37C75AAC944}" type="slidenum">
              <a:rPr lang="en-US" smtClean="0"/>
              <a:t>5</a:t>
            </a:fld>
            <a:endParaRPr lang="en-US"/>
          </a:p>
        </p:txBody>
      </p:sp>
      <p:sp>
        <p:nvSpPr>
          <p:cNvPr id="8" name="Arrow: Pentagon 7">
            <a:extLst>
              <a:ext uri="{FF2B5EF4-FFF2-40B4-BE49-F238E27FC236}">
                <a16:creationId xmlns:a16="http://schemas.microsoft.com/office/drawing/2014/main" id="{BA9BD87D-ADB6-4EBB-835C-D395CF77BBC5}"/>
              </a:ext>
            </a:extLst>
          </p:cNvPr>
          <p:cNvSpPr/>
          <p:nvPr/>
        </p:nvSpPr>
        <p:spPr>
          <a:xfrm>
            <a:off x="0" y="180224"/>
            <a:ext cx="8811216"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kern="1200" cap="all" baseline="0">
                <a:solidFill>
                  <a:schemeClr val="bg1"/>
                </a:solidFill>
                <a:latin typeface="Times New Roman" panose="02020603050405020304" pitchFamily="18" charset="0"/>
                <a:ea typeface="+mj-ea"/>
                <a:cs typeface="Times New Roman" panose="02020603050405020304" pitchFamily="18" charset="0"/>
              </a:rPr>
              <a:t>TÍNH CẤP THIẾT XÂY DỰNG ĐỀ TÀI </a:t>
            </a:r>
            <a:r>
              <a:rPr lang="en-US" sz="3200">
                <a:latin typeface="Times New Roman" panose="02020603050405020304" pitchFamily="18" charset="0"/>
                <a:cs typeface="Times New Roman" panose="02020603050405020304" pitchFamily="18" charset="0"/>
              </a:rPr>
              <a:t>(2/5)</a:t>
            </a:r>
          </a:p>
        </p:txBody>
      </p:sp>
      <p:pic>
        <p:nvPicPr>
          <p:cNvPr id="2" name="Picture 1" descr="A group of people in a store&#10;&#10;Description automatically generated">
            <a:extLst>
              <a:ext uri="{FF2B5EF4-FFF2-40B4-BE49-F238E27FC236}">
                <a16:creationId xmlns:a16="http://schemas.microsoft.com/office/drawing/2014/main" id="{063B4FD7-7B88-4EAE-8728-863686BCDB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202" y="2913613"/>
            <a:ext cx="5705798" cy="3176595"/>
          </a:xfrm>
          <a:prstGeom prst="rect">
            <a:avLst/>
          </a:prstGeom>
        </p:spPr>
      </p:pic>
      <p:sp>
        <p:nvSpPr>
          <p:cNvPr id="4" name="TextBox 3">
            <a:extLst>
              <a:ext uri="{FF2B5EF4-FFF2-40B4-BE49-F238E27FC236}">
                <a16:creationId xmlns:a16="http://schemas.microsoft.com/office/drawing/2014/main" id="{9C9D54F2-D4AD-469B-96DA-C276830D12E4}"/>
              </a:ext>
            </a:extLst>
          </p:cNvPr>
          <p:cNvSpPr txBox="1"/>
          <p:nvPr/>
        </p:nvSpPr>
        <p:spPr>
          <a:xfrm>
            <a:off x="2498501" y="6355724"/>
            <a:ext cx="1584102" cy="369332"/>
          </a:xfrm>
          <a:prstGeom prst="rect">
            <a:avLst/>
          </a:prstGeom>
          <a:noFill/>
        </p:spPr>
        <p:txBody>
          <a:bodyPr wrap="square" rtlCol="0">
            <a:spAutoFit/>
          </a:bodyPr>
          <a:lstStyle/>
          <a:p>
            <a:r>
              <a:rPr lang="en-US"/>
              <a:t>Truyền thống</a:t>
            </a:r>
          </a:p>
        </p:txBody>
      </p:sp>
      <p:sp>
        <p:nvSpPr>
          <p:cNvPr id="6" name="TextBox 5">
            <a:extLst>
              <a:ext uri="{FF2B5EF4-FFF2-40B4-BE49-F238E27FC236}">
                <a16:creationId xmlns:a16="http://schemas.microsoft.com/office/drawing/2014/main" id="{3EFA3A72-A536-4E3B-A3EB-A03AAD5EFC03}"/>
              </a:ext>
            </a:extLst>
          </p:cNvPr>
          <p:cNvSpPr txBox="1"/>
          <p:nvPr/>
        </p:nvSpPr>
        <p:spPr>
          <a:xfrm>
            <a:off x="7830355" y="6260678"/>
            <a:ext cx="2383187" cy="369332"/>
          </a:xfrm>
          <a:prstGeom prst="rect">
            <a:avLst/>
          </a:prstGeom>
          <a:noFill/>
        </p:spPr>
        <p:txBody>
          <a:bodyPr wrap="square" rtlCol="0">
            <a:spAutoFit/>
          </a:bodyPr>
          <a:lstStyle/>
          <a:p>
            <a:r>
              <a:rPr lang="en-US"/>
              <a:t>Thanh toán tự động</a:t>
            </a:r>
          </a:p>
        </p:txBody>
      </p:sp>
    </p:spTree>
    <p:extLst>
      <p:ext uri="{BB962C8B-B14F-4D97-AF65-F5344CB8AC3E}">
        <p14:creationId xmlns:p14="http://schemas.microsoft.com/office/powerpoint/2010/main" val="378279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C8F28D-C14E-41CB-A301-A601F939D540}"/>
              </a:ext>
            </a:extLst>
          </p:cNvPr>
          <p:cNvSpPr>
            <a:spLocks noGrp="1"/>
          </p:cNvSpPr>
          <p:nvPr>
            <p:ph type="sldNum" sz="quarter" idx="12"/>
          </p:nvPr>
        </p:nvSpPr>
        <p:spPr/>
        <p:txBody>
          <a:bodyPr/>
          <a:lstStyle/>
          <a:p>
            <a:fld id="{033ED8BB-0197-432D-94CB-A37C75AAC944}"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9D5548C-0793-404B-B790-FEDB1E09AB20}"/>
              </a:ext>
            </a:extLst>
          </p:cNvPr>
          <p:cNvSpPr txBox="1"/>
          <p:nvPr/>
        </p:nvSpPr>
        <p:spPr>
          <a:xfrm>
            <a:off x="3778377" y="1243325"/>
            <a:ext cx="8176367"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CÁC MÔ HÌNH ĐÃ CÓ TRÊN THẾ GIỚI</a:t>
            </a:r>
          </a:p>
        </p:txBody>
      </p:sp>
      <p:sp>
        <p:nvSpPr>
          <p:cNvPr id="8" name="Rectangle 7">
            <a:extLst>
              <a:ext uri="{FF2B5EF4-FFF2-40B4-BE49-F238E27FC236}">
                <a16:creationId xmlns:a16="http://schemas.microsoft.com/office/drawing/2014/main" id="{50D58013-8E37-4B32-A502-A7093947FB96}"/>
              </a:ext>
            </a:extLst>
          </p:cNvPr>
          <p:cNvSpPr/>
          <p:nvPr/>
        </p:nvSpPr>
        <p:spPr>
          <a:xfrm>
            <a:off x="400050" y="1917289"/>
            <a:ext cx="11125200" cy="878895"/>
          </a:xfrm>
          <a:prstGeom prst="rect">
            <a:avLst/>
          </a:prstGeom>
        </p:spPr>
        <p:txBody>
          <a:bodyPr wrap="square">
            <a:spAutoFit/>
          </a:bodyPr>
          <a:lstStyle/>
          <a:p>
            <a:pPr indent="457200" algn="just">
              <a:lnSpc>
                <a:spcPct val="150000"/>
              </a:lnSpc>
              <a:spcAft>
                <a:spcPts val="800"/>
              </a:spcAft>
            </a:pPr>
            <a:r>
              <a:rPr lang="en-US" err="1">
                <a:latin typeface="Times New Roman" panose="02020603050405020304" pitchFamily="18" charset="0"/>
                <a:ea typeface="Calibri" panose="020F0502020204030204" pitchFamily="34" charset="0"/>
                <a:cs typeface="Times New Roman" panose="02020603050405020304" pitchFamily="18" charset="0"/>
              </a:rPr>
              <a:t>Trên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thế</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giới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các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cửa</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hàng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tự</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động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không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nhân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viên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được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áp</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dụng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khá</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rộng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rãi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tại</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một</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số</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nước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phát</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triển</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như</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Mỹ</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Trung</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Quốc</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Nhật</a:t>
            </a:r>
            <a:r>
              <a:rPr lang="en-US">
                <a:latin typeface="Times New Roman" panose="02020603050405020304" pitchFamily="18" charset="0"/>
                <a:ea typeface="Calibri" panose="020F0502020204030204" pitchFamily="34" charset="0"/>
                <a:cs typeface="Times New Roman" panose="02020603050405020304" pitchFamily="18" charset="0"/>
              </a:rPr>
              <a:t> </a:t>
            </a:r>
            <a:r>
              <a:rPr lang="en-US" err="1">
                <a:latin typeface="Times New Roman" panose="02020603050405020304" pitchFamily="18" charset="0"/>
                <a:ea typeface="Calibri" panose="020F0502020204030204" pitchFamily="34" charset="0"/>
                <a:cs typeface="Times New Roman" panose="02020603050405020304" pitchFamily="18" charset="0"/>
              </a:rPr>
              <a:t>Bản</a:t>
            </a:r>
            <a:r>
              <a:rPr lang="en-US">
                <a:latin typeface="Times New Roman" panose="02020603050405020304" pitchFamily="18" charset="0"/>
                <a:ea typeface="Calibri" panose="020F0502020204030204" pitchFamily="34" charset="0"/>
                <a:cs typeface="Times New Roman" panose="02020603050405020304" pitchFamily="18" charset="0"/>
              </a:rPr>
              <a:t>, EU,…</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5602" name="Picture 2" descr="Amazon.com: Amazon Go: Appstore for Android">
            <a:extLst>
              <a:ext uri="{FF2B5EF4-FFF2-40B4-BE49-F238E27FC236}">
                <a16:creationId xmlns:a16="http://schemas.microsoft.com/office/drawing/2014/main" id="{F8593773-A7B6-4E38-88CD-F18B34F9A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304958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ome 1 - Renews">
            <a:extLst>
              <a:ext uri="{FF2B5EF4-FFF2-40B4-BE49-F238E27FC236}">
                <a16:creationId xmlns:a16="http://schemas.microsoft.com/office/drawing/2014/main" id="{96129FDB-045B-4B59-80F6-A5DEB8598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204" y="3049588"/>
            <a:ext cx="2163296"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Osaka, JAPAN - CIRCA June, 2018: Lawson Store In OSAKA , Japan ...">
            <a:extLst>
              <a:ext uri="{FF2B5EF4-FFF2-40B4-BE49-F238E27FC236}">
                <a16:creationId xmlns:a16="http://schemas.microsoft.com/office/drawing/2014/main" id="{3DB95A06-FC7C-4552-924E-E22AD03277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425" y="3049587"/>
            <a:ext cx="241617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Thử mua đồ ở cửa hàng tiện lợi không người bán Toromart: hiện đại ...">
            <a:extLst>
              <a:ext uri="{FF2B5EF4-FFF2-40B4-BE49-F238E27FC236}">
                <a16:creationId xmlns:a16="http://schemas.microsoft.com/office/drawing/2014/main" id="{DFDBAFA7-7AD3-45AC-B4AE-133FE888D3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7187" y="3080444"/>
            <a:ext cx="2466975" cy="21627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464A4ED-7C62-4778-8FD8-505286A67FA7}"/>
              </a:ext>
            </a:extLst>
          </p:cNvPr>
          <p:cNvSpPr txBox="1"/>
          <p:nvPr/>
        </p:nvSpPr>
        <p:spPr>
          <a:xfrm>
            <a:off x="679450" y="5549900"/>
            <a:ext cx="1612900"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AMAZON GO</a:t>
            </a:r>
          </a:p>
          <a:p>
            <a:pPr algn="ctr"/>
            <a:r>
              <a:rPr lang="en-US">
                <a:latin typeface="Times New Roman" panose="02020603050405020304" pitchFamily="18" charset="0"/>
                <a:cs typeface="Times New Roman" panose="02020603050405020304" pitchFamily="18" charset="0"/>
              </a:rPr>
              <a:t>(MỸ)</a:t>
            </a:r>
          </a:p>
        </p:txBody>
      </p:sp>
      <p:sp>
        <p:nvSpPr>
          <p:cNvPr id="34" name="TextBox 33">
            <a:extLst>
              <a:ext uri="{FF2B5EF4-FFF2-40B4-BE49-F238E27FC236}">
                <a16:creationId xmlns:a16="http://schemas.microsoft.com/office/drawing/2014/main" id="{D2463E61-AFFE-4801-A688-CA97637E8D85}"/>
              </a:ext>
            </a:extLst>
          </p:cNvPr>
          <p:cNvSpPr txBox="1"/>
          <p:nvPr/>
        </p:nvSpPr>
        <p:spPr>
          <a:xfrm>
            <a:off x="3509401" y="5549900"/>
            <a:ext cx="1888099"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BUY-FRESH GO </a:t>
            </a:r>
          </a:p>
          <a:p>
            <a:pPr algn="ctr"/>
            <a:r>
              <a:rPr lang="en-US">
                <a:latin typeface="Times New Roman" panose="02020603050405020304" pitchFamily="18" charset="0"/>
                <a:cs typeface="Times New Roman" panose="02020603050405020304" pitchFamily="18" charset="0"/>
              </a:rPr>
              <a:t>(TRUNG QUỐC)</a:t>
            </a:r>
          </a:p>
        </p:txBody>
      </p:sp>
      <p:sp>
        <p:nvSpPr>
          <p:cNvPr id="35" name="TextBox 34">
            <a:extLst>
              <a:ext uri="{FF2B5EF4-FFF2-40B4-BE49-F238E27FC236}">
                <a16:creationId xmlns:a16="http://schemas.microsoft.com/office/drawing/2014/main" id="{C882DCD3-68BB-4D33-BABD-BF579B3685CB}"/>
              </a:ext>
            </a:extLst>
          </p:cNvPr>
          <p:cNvSpPr txBox="1"/>
          <p:nvPr/>
        </p:nvSpPr>
        <p:spPr>
          <a:xfrm>
            <a:off x="6794502" y="5524500"/>
            <a:ext cx="1329299"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LAWSON</a:t>
            </a:r>
          </a:p>
          <a:p>
            <a:r>
              <a:rPr lang="en-US">
                <a:latin typeface="Times New Roman" panose="02020603050405020304" pitchFamily="18" charset="0"/>
                <a:cs typeface="Times New Roman" panose="02020603050405020304" pitchFamily="18" charset="0"/>
              </a:rPr>
              <a:t>(NHẬT)</a:t>
            </a:r>
          </a:p>
        </p:txBody>
      </p:sp>
      <p:sp>
        <p:nvSpPr>
          <p:cNvPr id="36" name="TextBox 35">
            <a:extLst>
              <a:ext uri="{FF2B5EF4-FFF2-40B4-BE49-F238E27FC236}">
                <a16:creationId xmlns:a16="http://schemas.microsoft.com/office/drawing/2014/main" id="{4D9EF999-2F21-4D53-BDF0-81C2759EE661}"/>
              </a:ext>
            </a:extLst>
          </p:cNvPr>
          <p:cNvSpPr txBox="1"/>
          <p:nvPr/>
        </p:nvSpPr>
        <p:spPr>
          <a:xfrm>
            <a:off x="9816024" y="5524500"/>
            <a:ext cx="1495104" cy="646331"/>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TOROMART</a:t>
            </a:r>
          </a:p>
          <a:p>
            <a:r>
              <a:rPr lang="en-US">
                <a:latin typeface="Times New Roman" panose="02020603050405020304" pitchFamily="18" charset="0"/>
                <a:cs typeface="Times New Roman" panose="02020603050405020304" pitchFamily="18" charset="0"/>
              </a:rPr>
              <a:t>(VIỆT NAM)</a:t>
            </a:r>
          </a:p>
        </p:txBody>
      </p:sp>
      <p:sp>
        <p:nvSpPr>
          <p:cNvPr id="14" name="Arrow: Pentagon 13">
            <a:extLst>
              <a:ext uri="{FF2B5EF4-FFF2-40B4-BE49-F238E27FC236}">
                <a16:creationId xmlns:a16="http://schemas.microsoft.com/office/drawing/2014/main" id="{0A01C63F-7690-490C-9562-4D679468F5C5}"/>
              </a:ext>
            </a:extLst>
          </p:cNvPr>
          <p:cNvSpPr/>
          <p:nvPr/>
        </p:nvSpPr>
        <p:spPr>
          <a:xfrm>
            <a:off x="0" y="180224"/>
            <a:ext cx="9247187"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kern="1200" cap="all" baseline="0">
                <a:solidFill>
                  <a:schemeClr val="bg1"/>
                </a:solidFill>
                <a:latin typeface="Times New Roman" panose="02020603050405020304" pitchFamily="18" charset="0"/>
                <a:ea typeface="+mj-ea"/>
                <a:cs typeface="Times New Roman" panose="02020603050405020304" pitchFamily="18" charset="0"/>
              </a:rPr>
              <a:t>TÍNH CẤP THIẾT XÂY DỰNG ĐỀ TÀI </a:t>
            </a:r>
            <a:r>
              <a:rPr lang="en-US" sz="3200">
                <a:latin typeface="Times New Roman" panose="02020603050405020304" pitchFamily="18" charset="0"/>
                <a:cs typeface="Times New Roman" panose="02020603050405020304" pitchFamily="18" charset="0"/>
              </a:rPr>
              <a:t>(</a:t>
            </a:r>
            <a:r>
              <a:rPr lang="vi-VN" sz="3200">
                <a:latin typeface="Times New Roman" panose="02020603050405020304" pitchFamily="18" charset="0"/>
                <a:cs typeface="Times New Roman" panose="02020603050405020304" pitchFamily="18" charset="0"/>
              </a:rPr>
              <a:t>3</a:t>
            </a:r>
            <a:r>
              <a:rPr lang="en-US" sz="3200">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84601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additive="base">
                                        <p:cTn id="7" dur="500" fill="hold"/>
                                        <p:tgtEl>
                                          <p:spTgt spid="25602"/>
                                        </p:tgtEl>
                                        <p:attrNameLst>
                                          <p:attrName>ppt_x</p:attrName>
                                        </p:attrNameLst>
                                      </p:cBhvr>
                                      <p:tavLst>
                                        <p:tav tm="0">
                                          <p:val>
                                            <p:strVal val="#ppt_x"/>
                                          </p:val>
                                        </p:tav>
                                        <p:tav tm="100000">
                                          <p:val>
                                            <p:strVal val="#ppt_x"/>
                                          </p:val>
                                        </p:tav>
                                      </p:tavLst>
                                    </p:anim>
                                    <p:anim calcmode="lin" valueType="num">
                                      <p:cBhvr additive="base">
                                        <p:cTn id="8" dur="500" fill="hold"/>
                                        <p:tgtEl>
                                          <p:spTgt spid="2560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604"/>
                                        </p:tgtEl>
                                        <p:attrNameLst>
                                          <p:attrName>style.visibility</p:attrName>
                                        </p:attrNameLst>
                                      </p:cBhvr>
                                      <p:to>
                                        <p:strVal val="visible"/>
                                      </p:to>
                                    </p:set>
                                    <p:anim calcmode="lin" valueType="num">
                                      <p:cBhvr additive="base">
                                        <p:cTn id="17" dur="500" fill="hold"/>
                                        <p:tgtEl>
                                          <p:spTgt spid="25604"/>
                                        </p:tgtEl>
                                        <p:attrNameLst>
                                          <p:attrName>ppt_x</p:attrName>
                                        </p:attrNameLst>
                                      </p:cBhvr>
                                      <p:tavLst>
                                        <p:tav tm="0">
                                          <p:val>
                                            <p:strVal val="#ppt_x"/>
                                          </p:val>
                                        </p:tav>
                                        <p:tav tm="100000">
                                          <p:val>
                                            <p:strVal val="#ppt_x"/>
                                          </p:val>
                                        </p:tav>
                                      </p:tavLst>
                                    </p:anim>
                                    <p:anim calcmode="lin" valueType="num">
                                      <p:cBhvr additive="base">
                                        <p:cTn id="18" dur="500" fill="hold"/>
                                        <p:tgtEl>
                                          <p:spTgt spid="2560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606"/>
                                        </p:tgtEl>
                                        <p:attrNameLst>
                                          <p:attrName>style.visibility</p:attrName>
                                        </p:attrNameLst>
                                      </p:cBhvr>
                                      <p:to>
                                        <p:strVal val="visible"/>
                                      </p:to>
                                    </p:set>
                                    <p:anim calcmode="lin" valueType="num">
                                      <p:cBhvr additive="base">
                                        <p:cTn id="25" dur="500" fill="hold"/>
                                        <p:tgtEl>
                                          <p:spTgt spid="25606"/>
                                        </p:tgtEl>
                                        <p:attrNameLst>
                                          <p:attrName>ppt_x</p:attrName>
                                        </p:attrNameLst>
                                      </p:cBhvr>
                                      <p:tavLst>
                                        <p:tav tm="0">
                                          <p:val>
                                            <p:strVal val="#ppt_x"/>
                                          </p:val>
                                        </p:tav>
                                        <p:tav tm="100000">
                                          <p:val>
                                            <p:strVal val="#ppt_x"/>
                                          </p:val>
                                        </p:tav>
                                      </p:tavLst>
                                    </p:anim>
                                    <p:anim calcmode="lin" valueType="num">
                                      <p:cBhvr additive="base">
                                        <p:cTn id="26" dur="500" fill="hold"/>
                                        <p:tgtEl>
                                          <p:spTgt spid="2560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5608"/>
                                        </p:tgtEl>
                                        <p:attrNameLst>
                                          <p:attrName>style.visibility</p:attrName>
                                        </p:attrNameLst>
                                      </p:cBhvr>
                                      <p:to>
                                        <p:strVal val="visible"/>
                                      </p:to>
                                    </p:set>
                                    <p:anim calcmode="lin" valueType="num">
                                      <p:cBhvr additive="base">
                                        <p:cTn id="35" dur="500" fill="hold"/>
                                        <p:tgtEl>
                                          <p:spTgt spid="25608"/>
                                        </p:tgtEl>
                                        <p:attrNameLst>
                                          <p:attrName>ppt_x</p:attrName>
                                        </p:attrNameLst>
                                      </p:cBhvr>
                                      <p:tavLst>
                                        <p:tav tm="0">
                                          <p:val>
                                            <p:strVal val="#ppt_x"/>
                                          </p:val>
                                        </p:tav>
                                        <p:tav tm="100000">
                                          <p:val>
                                            <p:strVal val="#ppt_x"/>
                                          </p:val>
                                        </p:tav>
                                      </p:tavLst>
                                    </p:anim>
                                    <p:anim calcmode="lin" valueType="num">
                                      <p:cBhvr additive="base">
                                        <p:cTn id="36" dur="500" fill="hold"/>
                                        <p:tgtEl>
                                          <p:spTgt spid="2560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4" grpId="0"/>
      <p:bldP spid="35"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D2AD10-DDF4-42D0-82F1-EB8E782095C9}"/>
              </a:ext>
            </a:extLst>
          </p:cNvPr>
          <p:cNvSpPr txBox="1"/>
          <p:nvPr/>
        </p:nvSpPr>
        <p:spPr>
          <a:xfrm>
            <a:off x="164701" y="1716479"/>
            <a:ext cx="5595870" cy="1938992"/>
          </a:xfrm>
          <a:prstGeom prst="rect">
            <a:avLst/>
          </a:prstGeom>
          <a:noFill/>
        </p:spPr>
        <p:txBody>
          <a:bodyPr wrap="square" rtlCol="0">
            <a:spAutoFit/>
          </a:bodyPr>
          <a:lstStyle/>
          <a:p>
            <a:r>
              <a:rPr lang="en-US" sz="2400" b="1" err="1">
                <a:latin typeface="Times New Roman" panose="02020603050405020304" pitchFamily="18" charset="0"/>
                <a:cs typeface="Times New Roman" panose="02020603050405020304" pitchFamily="18" charset="0"/>
              </a:rPr>
              <a:t>Doanh</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nghiệp</a:t>
            </a:r>
            <a:r>
              <a:rPr lang="en-US" sz="2400" b="1">
                <a:latin typeface="Times New Roman" panose="02020603050405020304" pitchFamily="18" charset="0"/>
                <a:cs typeface="Times New Roman" panose="02020603050405020304" pitchFamily="18" charset="0"/>
              </a:rPr>
              <a:t>:</a:t>
            </a: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năng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suất</a:t>
            </a:r>
            <a:r>
              <a:rPr lang="en-US" sz="2400">
                <a:latin typeface="Times New Roman" panose="02020603050405020304" pitchFamily="18" charset="0"/>
                <a:cs typeface="Times New Roman" panose="02020603050405020304" pitchFamily="18" charset="0"/>
              </a:rPr>
              <a:t> lao </a:t>
            </a:r>
            <a:r>
              <a:rPr lang="en-US" sz="2400" err="1">
                <a:latin typeface="Times New Roman" panose="02020603050405020304" pitchFamily="18" charset="0"/>
                <a:cs typeface="Times New Roman" panose="02020603050405020304" pitchFamily="18" charset="0"/>
              </a:rPr>
              <a:t>động</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Quản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lý</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cửa</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tốt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hơn</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Thu </a:t>
            </a:r>
            <a:r>
              <a:rPr lang="en-US" sz="2400" err="1">
                <a:latin typeface="Times New Roman" panose="02020603050405020304" pitchFamily="18" charset="0"/>
                <a:cs typeface="Times New Roman" panose="02020603050405020304" pitchFamily="18" charset="0"/>
              </a:rPr>
              <a:t>thập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dữ</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liệu</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khách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hàng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để</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nâng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cao</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chiến</a:t>
            </a:r>
            <a:r>
              <a:rPr lang="en-US" sz="2400">
                <a:latin typeface="Times New Roman" panose="02020603050405020304" pitchFamily="18" charset="0"/>
                <a:cs typeface="Times New Roman" panose="02020603050405020304" pitchFamily="18" charset="0"/>
              </a:rPr>
              <a:t> l</a:t>
            </a:r>
            <a:r>
              <a:rPr lang="vi-VN" sz="2400">
                <a:latin typeface="Times New Roman" panose="02020603050405020304" pitchFamily="18" charset="0"/>
                <a:cs typeface="Times New Roman" panose="02020603050405020304" pitchFamily="18" charset="0"/>
              </a:rPr>
              <a:t>ư</a:t>
            </a:r>
            <a:r>
              <a:rPr lang="en-US" sz="2400" err="1">
                <a:latin typeface="Times New Roman" panose="02020603050405020304" pitchFamily="18" charset="0"/>
                <a:cs typeface="Times New Roman" panose="02020603050405020304" pitchFamily="18" charset="0"/>
              </a:rPr>
              <a:t>ợt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maketing</a:t>
            </a:r>
            <a:endParaRPr lang="en-US" sz="24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520AC27-7C77-442B-8C5D-5AABBC2B90AB}"/>
              </a:ext>
            </a:extLst>
          </p:cNvPr>
          <p:cNvSpPr txBox="1"/>
          <p:nvPr/>
        </p:nvSpPr>
        <p:spPr>
          <a:xfrm>
            <a:off x="216216" y="3944976"/>
            <a:ext cx="5187738" cy="1569660"/>
          </a:xfrm>
          <a:prstGeom prst="rect">
            <a:avLst/>
          </a:prstGeom>
          <a:noFill/>
        </p:spPr>
        <p:txBody>
          <a:bodyPr wrap="square" rtlCol="0">
            <a:spAutoFit/>
          </a:bodyPr>
          <a:lstStyle/>
          <a:p>
            <a:r>
              <a:rPr lang="en-US" sz="2400" b="1" err="1">
                <a:latin typeface="Times New Roman" panose="02020603050405020304" pitchFamily="18" charset="0"/>
                <a:cs typeface="Times New Roman" panose="02020603050405020304" pitchFamily="18" charset="0"/>
              </a:rPr>
              <a:t>Khách</a:t>
            </a:r>
            <a:r>
              <a:rPr lang="en-US" sz="2400" b="1">
                <a:latin typeface="Times New Roman" panose="02020603050405020304" pitchFamily="18" charset="0"/>
                <a:cs typeface="Times New Roman" panose="02020603050405020304" pitchFamily="18" charset="0"/>
              </a:rPr>
              <a:t> </a:t>
            </a:r>
            <a:r>
              <a:rPr lang="en-US" sz="2400" b="1" err="1">
                <a:latin typeface="Times New Roman" panose="02020603050405020304" pitchFamily="18" charset="0"/>
                <a:cs typeface="Times New Roman" panose="02020603050405020304" pitchFamily="18" charset="0"/>
              </a:rPr>
              <a:t>hàng</a:t>
            </a:r>
            <a:r>
              <a:rPr lang="en-US" sz="2400" b="1">
                <a:latin typeface="Times New Roman" panose="02020603050405020304" pitchFamily="18" charset="0"/>
                <a:cs typeface="Times New Roman" panose="02020603050405020304" pitchFamily="18" charset="0"/>
              </a:rPr>
              <a:t>:</a:t>
            </a: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Tiện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lợi</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Nhanh</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chóng</a:t>
            </a: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Thoải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mái</a:t>
            </a:r>
            <a:endParaRPr lang="en-US" sz="240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D7B657B-3FE9-47F3-B1BA-150598B67627}"/>
              </a:ext>
            </a:extLst>
          </p:cNvPr>
          <p:cNvSpPr txBox="1"/>
          <p:nvPr/>
        </p:nvSpPr>
        <p:spPr>
          <a:xfrm>
            <a:off x="5213220" y="938565"/>
            <a:ext cx="6690574" cy="1077218"/>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CỬA HÀNG KHÔNG</a:t>
            </a:r>
            <a:br>
              <a:rPr lang="en-US" sz="3200" b="1">
                <a:latin typeface="Times New Roman" panose="02020603050405020304" pitchFamily="18" charset="0"/>
                <a:cs typeface="Times New Roman" panose="02020603050405020304" pitchFamily="18" charset="0"/>
              </a:rPr>
            </a:br>
            <a:r>
              <a:rPr lang="en-US" sz="3200" b="1">
                <a:latin typeface="Times New Roman" panose="02020603050405020304" pitchFamily="18" charset="0"/>
                <a:cs typeface="Times New Roman" panose="02020603050405020304" pitchFamily="18" charset="0"/>
              </a:rPr>
              <a:t>NHÂN VIÊN THANH TOÁN</a:t>
            </a:r>
          </a:p>
        </p:txBody>
      </p:sp>
      <p:sp>
        <p:nvSpPr>
          <p:cNvPr id="13" name="Slide Number Placeholder 12">
            <a:extLst>
              <a:ext uri="{FF2B5EF4-FFF2-40B4-BE49-F238E27FC236}">
                <a16:creationId xmlns:a16="http://schemas.microsoft.com/office/drawing/2014/main" id="{288DC38D-0508-4C0F-AB66-3D0187445C1E}"/>
              </a:ext>
            </a:extLst>
          </p:cNvPr>
          <p:cNvSpPr>
            <a:spLocks noGrp="1"/>
          </p:cNvSpPr>
          <p:nvPr>
            <p:ph type="sldNum" sz="quarter" idx="12"/>
          </p:nvPr>
        </p:nvSpPr>
        <p:spPr/>
        <p:txBody>
          <a:bodyPr/>
          <a:lstStyle/>
          <a:p>
            <a:fld id="{033ED8BB-0197-432D-94CB-A37C75AAC944}" type="slidenum">
              <a:rPr lang="en-US" smtClean="0"/>
              <a:t>7</a:t>
            </a:fld>
            <a:endParaRPr lang="en-US"/>
          </a:p>
        </p:txBody>
      </p:sp>
      <p:pic>
        <p:nvPicPr>
          <p:cNvPr id="1026" name="Picture 2">
            <a:extLst>
              <a:ext uri="{FF2B5EF4-FFF2-40B4-BE49-F238E27FC236}">
                <a16:creationId xmlns:a16="http://schemas.microsoft.com/office/drawing/2014/main" id="{6E004BE7-1703-486C-A7C5-2490EB2E2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571" y="2160535"/>
            <a:ext cx="5595871" cy="461010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Pentagon 10">
            <a:extLst>
              <a:ext uri="{FF2B5EF4-FFF2-40B4-BE49-F238E27FC236}">
                <a16:creationId xmlns:a16="http://schemas.microsoft.com/office/drawing/2014/main" id="{683955A4-899C-4006-B77A-B8543D364CB3}"/>
              </a:ext>
            </a:extLst>
          </p:cNvPr>
          <p:cNvSpPr/>
          <p:nvPr/>
        </p:nvSpPr>
        <p:spPr>
          <a:xfrm>
            <a:off x="0" y="180224"/>
            <a:ext cx="8278368"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kern="1200" cap="all" baseline="0">
                <a:solidFill>
                  <a:schemeClr val="bg1"/>
                </a:solidFill>
                <a:latin typeface="Times New Roman" panose="02020603050405020304" pitchFamily="18" charset="0"/>
                <a:ea typeface="+mj-ea"/>
                <a:cs typeface="Times New Roman" panose="02020603050405020304" pitchFamily="18" charset="0"/>
              </a:rPr>
              <a:t>TÍNH CẤP THIẾT XÂY DỰNG ĐỀ TÀI </a:t>
            </a:r>
            <a:r>
              <a:rPr lang="en-US" sz="3200">
                <a:latin typeface="Times New Roman" panose="02020603050405020304" pitchFamily="18" charset="0"/>
                <a:cs typeface="Times New Roman" panose="02020603050405020304" pitchFamily="18" charset="0"/>
              </a:rPr>
              <a:t>(</a:t>
            </a:r>
            <a:r>
              <a:rPr lang="vi-VN" sz="3200">
                <a:latin typeface="Times New Roman" panose="02020603050405020304" pitchFamily="18" charset="0"/>
                <a:cs typeface="Times New Roman" panose="02020603050405020304" pitchFamily="18" charset="0"/>
              </a:rPr>
              <a:t>4</a:t>
            </a:r>
            <a:r>
              <a:rPr lang="en-US" sz="3200">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10959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6468B2-4F87-4102-AE21-2BCB30F35192}"/>
              </a:ext>
            </a:extLst>
          </p:cNvPr>
          <p:cNvSpPr>
            <a:spLocks noGrp="1"/>
          </p:cNvSpPr>
          <p:nvPr>
            <p:ph type="sldNum" sz="quarter" idx="12"/>
          </p:nvPr>
        </p:nvSpPr>
        <p:spPr>
          <a:xfrm>
            <a:off x="11339550" y="6291702"/>
            <a:ext cx="640080" cy="365125"/>
          </a:xfrm>
        </p:spPr>
        <p:txBody>
          <a:bodyPr/>
          <a:lstStyle/>
          <a:p>
            <a:fld id="{033ED8BB-0197-432D-94CB-A37C75AAC944}"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BFA9423-56B5-4E29-8428-D22DA0570219}"/>
              </a:ext>
            </a:extLst>
          </p:cNvPr>
          <p:cNvSpPr txBox="1"/>
          <p:nvPr/>
        </p:nvSpPr>
        <p:spPr>
          <a:xfrm>
            <a:off x="252878" y="2877080"/>
            <a:ext cx="4449752" cy="954107"/>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1. </a:t>
            </a:r>
            <a:r>
              <a:rPr lang="en-US" sz="2800" err="1">
                <a:latin typeface="Times New Roman" panose="02020603050405020304" pitchFamily="18" charset="0"/>
                <a:cs typeface="Times New Roman" panose="02020603050405020304" pitchFamily="18" charset="0"/>
              </a:rPr>
              <a:t>Kinh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phí</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đầu</a:t>
            </a:r>
            <a:r>
              <a:rPr lang="en-US" sz="2800">
                <a:latin typeface="Times New Roman" panose="02020603050405020304" pitchFamily="18" charset="0"/>
                <a:cs typeface="Times New Roman" panose="02020603050405020304" pitchFamily="18" charset="0"/>
              </a:rPr>
              <a:t> t</a:t>
            </a:r>
            <a:r>
              <a:rPr lang="vi-VN" sz="2800">
                <a:latin typeface="Times New Roman" panose="02020603050405020304" pitchFamily="18" charset="0"/>
                <a:cs typeface="Times New Roman" panose="02020603050405020304" pitchFamily="18" charset="0"/>
              </a:rPr>
              <a:t>ư cho sản phẩm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lớn</a:t>
            </a:r>
            <a:endParaRPr lang="en-US" sz="28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BEF01A3-025B-4FB0-9A1C-89F04E337457}"/>
              </a:ext>
            </a:extLst>
          </p:cNvPr>
          <p:cNvSpPr txBox="1"/>
          <p:nvPr/>
        </p:nvSpPr>
        <p:spPr>
          <a:xfrm>
            <a:off x="252877" y="4761059"/>
            <a:ext cx="4312903" cy="954107"/>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3. </a:t>
            </a:r>
            <a:r>
              <a:rPr lang="vi-VN" sz="2800">
                <a:latin typeface="Times New Roman" panose="02020603050405020304" pitchFamily="18" charset="0"/>
                <a:cs typeface="Times New Roman" panose="02020603050405020304" pitchFamily="18" charset="0"/>
              </a:rPr>
              <a:t>Có thể phát sinh s</a:t>
            </a:r>
            <a:r>
              <a:rPr lang="en-US" sz="2800">
                <a:latin typeface="Times New Roman" panose="02020603050405020304" pitchFamily="18" charset="0"/>
                <a:cs typeface="Times New Roman" panose="02020603050405020304" pitchFamily="18" charset="0"/>
              </a:rPr>
              <a:t>ai </a:t>
            </a:r>
            <a:r>
              <a:rPr lang="en-US" sz="2800" err="1">
                <a:latin typeface="Times New Roman" panose="02020603050405020304" pitchFamily="18" charset="0"/>
                <a:cs typeface="Times New Roman" panose="02020603050405020304" pitchFamily="18" charset="0"/>
              </a:rPr>
              <a:t>sót</a:t>
            </a:r>
            <a:r>
              <a:rPr lang="en-US" sz="280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về kỹ thuật, bảo mật</a:t>
            </a:r>
            <a:endParaRPr lang="en-US" sz="280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15AA229-C623-4113-A79F-2A7C34CE326F}"/>
              </a:ext>
            </a:extLst>
          </p:cNvPr>
          <p:cNvSpPr txBox="1"/>
          <p:nvPr/>
        </p:nvSpPr>
        <p:spPr>
          <a:xfrm>
            <a:off x="479901" y="4888760"/>
            <a:ext cx="374466" cy="523220"/>
          </a:xfrm>
          <a:prstGeom prst="rect">
            <a:avLst/>
          </a:prstGeom>
          <a:noFill/>
        </p:spPr>
        <p:txBody>
          <a:bodyPr wrap="square" rtlCol="0">
            <a:spAutoFit/>
          </a:bodyPr>
          <a:lstStyle/>
          <a:p>
            <a:endParaRPr lang="en-US" sz="280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5E84059-2F7F-4CC6-ADBF-B9F432ED3EF4}"/>
              </a:ext>
            </a:extLst>
          </p:cNvPr>
          <p:cNvSpPr txBox="1"/>
          <p:nvPr/>
        </p:nvSpPr>
        <p:spPr>
          <a:xfrm>
            <a:off x="252877" y="3802306"/>
            <a:ext cx="4916679" cy="954107"/>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2. </a:t>
            </a:r>
            <a:r>
              <a:rPr lang="vi-VN" sz="2800">
                <a:latin typeface="Times New Roman" panose="02020603050405020304" pitchFamily="18" charset="0"/>
                <a:cs typeface="Times New Roman" panose="02020603050405020304" pitchFamily="18" charset="0"/>
              </a:rPr>
              <a:t>C</a:t>
            </a:r>
            <a:r>
              <a:rPr lang="en-US" sz="2800">
                <a:latin typeface="Times New Roman" panose="02020603050405020304" pitchFamily="18" charset="0"/>
                <a:cs typeface="Times New Roman" panose="02020603050405020304" pitchFamily="18" charset="0"/>
              </a:rPr>
              <a:t>ác </a:t>
            </a:r>
            <a:r>
              <a:rPr lang="en-US" sz="2800" err="1">
                <a:latin typeface="Times New Roman" panose="02020603050405020304" pitchFamily="18" charset="0"/>
                <a:cs typeface="Times New Roman" panose="02020603050405020304" pitchFamily="18" charset="0"/>
              </a:rPr>
              <a:t>cửa</a:t>
            </a:r>
            <a:r>
              <a:rPr lang="en-US" sz="2800">
                <a:latin typeface="Times New Roman" panose="02020603050405020304" pitchFamily="18" charset="0"/>
                <a:cs typeface="Times New Roman" panose="02020603050405020304" pitchFamily="18" charset="0"/>
              </a:rPr>
              <a:t> hàng</a:t>
            </a:r>
            <a:r>
              <a:rPr lang="vi-VN" sz="2800">
                <a:latin typeface="Times New Roman" panose="02020603050405020304" pitchFamily="18" charset="0"/>
                <a:cs typeface="Times New Roman" panose="02020603050405020304" pitchFamily="18" charset="0"/>
              </a:rPr>
              <a:t> phải có tiêu chuẩn cao</a:t>
            </a:r>
            <a:endParaRPr lang="en-US" sz="280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F262E9E-9262-438F-9524-C612BAF98C8C}"/>
              </a:ext>
            </a:extLst>
          </p:cNvPr>
          <p:cNvSpPr txBox="1"/>
          <p:nvPr/>
        </p:nvSpPr>
        <p:spPr>
          <a:xfrm>
            <a:off x="5169554" y="2778495"/>
            <a:ext cx="6769567" cy="954107"/>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1.</a:t>
            </a:r>
            <a:r>
              <a:rPr lang="vi-VN" sz="2800">
                <a:latin typeface="Times New Roman" panose="02020603050405020304" pitchFamily="18" charset="0"/>
                <a:cs typeface="Times New Roman" panose="02020603050405020304" pitchFamily="18" charset="0"/>
              </a:rPr>
              <a:t> Thay đổi tư duy của khách hàng truyền thống (thói quen, tính riêng tư...)</a:t>
            </a:r>
            <a:r>
              <a:rPr lang="en-US" sz="2800">
                <a:latin typeface="Times New Roman" panose="02020603050405020304" pitchFamily="18" charset="0"/>
                <a:cs typeface="Times New Roman" panose="02020603050405020304" pitchFamily="18" charset="0"/>
              </a:rPr>
              <a:t> </a:t>
            </a:r>
            <a:endParaRPr lang="vi-VN" sz="28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DD70CF8-2735-414B-A009-AC37FB891AAE}"/>
              </a:ext>
            </a:extLst>
          </p:cNvPr>
          <p:cNvSpPr txBox="1"/>
          <p:nvPr/>
        </p:nvSpPr>
        <p:spPr>
          <a:xfrm>
            <a:off x="5169555" y="4371620"/>
            <a:ext cx="6956959"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3. Sự cạnh tranh từ các mô hình</a:t>
            </a:r>
            <a:r>
              <a:rPr lang="vi-VN" sz="280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truyền thống</a:t>
            </a:r>
          </a:p>
        </p:txBody>
      </p:sp>
      <p:sp>
        <p:nvSpPr>
          <p:cNvPr id="11" name="TextBox 10">
            <a:extLst>
              <a:ext uri="{FF2B5EF4-FFF2-40B4-BE49-F238E27FC236}">
                <a16:creationId xmlns:a16="http://schemas.microsoft.com/office/drawing/2014/main" id="{F123827E-12D6-48C5-ABFD-24983A9261C2}"/>
              </a:ext>
            </a:extLst>
          </p:cNvPr>
          <p:cNvSpPr txBox="1"/>
          <p:nvPr/>
        </p:nvSpPr>
        <p:spPr>
          <a:xfrm rot="10800000" flipV="1">
            <a:off x="5169556" y="3671087"/>
            <a:ext cx="6956959"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2. </a:t>
            </a:r>
            <a:r>
              <a:rPr lang="vi-VN" sz="2800">
                <a:latin typeface="Times New Roman" panose="02020603050405020304" pitchFamily="18" charset="0"/>
                <a:cs typeface="Times New Roman" panose="02020603050405020304" pitchFamily="18" charset="0"/>
              </a:rPr>
              <a:t>Yêu cầu khách hàng am hiểu công nghệ mới</a:t>
            </a:r>
            <a:endParaRPr lang="en-US" sz="28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9B5F375-1F47-44E5-AACA-031B82958F8F}"/>
              </a:ext>
            </a:extLst>
          </p:cNvPr>
          <p:cNvSpPr txBox="1"/>
          <p:nvPr/>
        </p:nvSpPr>
        <p:spPr>
          <a:xfrm>
            <a:off x="509166" y="2113268"/>
            <a:ext cx="3903697" cy="461665"/>
          </a:xfrm>
          <a:prstGeom prst="rect">
            <a:avLst/>
          </a:prstGeom>
          <a:noFill/>
          <a:ln w="28575">
            <a:solidFill>
              <a:schemeClr val="tx1"/>
            </a:solidFill>
          </a:ln>
        </p:spPr>
        <p:txBody>
          <a:bodyPr wrap="none" rtlCol="0">
            <a:spAutoFit/>
          </a:bodyPr>
          <a:lstStyle/>
          <a:p>
            <a:r>
              <a:rPr lang="en-US" sz="2400">
                <a:latin typeface="Times New Roman" panose="02020603050405020304" pitchFamily="18" charset="0"/>
                <a:cs typeface="Times New Roman" panose="02020603050405020304" pitchFamily="18" charset="0"/>
              </a:rPr>
              <a:t>TỪ BẢN THÂN HỆ THỐNG</a:t>
            </a:r>
          </a:p>
        </p:txBody>
      </p:sp>
      <p:sp>
        <p:nvSpPr>
          <p:cNvPr id="14" name="TextBox 13">
            <a:extLst>
              <a:ext uri="{FF2B5EF4-FFF2-40B4-BE49-F238E27FC236}">
                <a16:creationId xmlns:a16="http://schemas.microsoft.com/office/drawing/2014/main" id="{83D90460-4EA9-4249-A8B5-44150A977BB9}"/>
              </a:ext>
            </a:extLst>
          </p:cNvPr>
          <p:cNvSpPr txBox="1"/>
          <p:nvPr/>
        </p:nvSpPr>
        <p:spPr>
          <a:xfrm>
            <a:off x="6172847" y="2168435"/>
            <a:ext cx="4264950" cy="461665"/>
          </a:xfrm>
          <a:prstGeom prst="rect">
            <a:avLst/>
          </a:prstGeom>
          <a:noFill/>
          <a:ln w="38100">
            <a:solidFill>
              <a:schemeClr val="tx1"/>
            </a:solidFill>
          </a:ln>
        </p:spPr>
        <p:txBody>
          <a:bodyPr wrap="none" rtlCol="0">
            <a:spAutoFit/>
          </a:bodyPr>
          <a:lstStyle/>
          <a:p>
            <a:r>
              <a:rPr lang="en-US" sz="2400">
                <a:latin typeface="Times New Roman" panose="02020603050405020304" pitchFamily="18" charset="0"/>
                <a:cs typeface="Times New Roman" panose="02020603050405020304" pitchFamily="18" charset="0"/>
              </a:rPr>
              <a:t>TỪ CÁC YẾU TỐ BÊN NGOÀI</a:t>
            </a:r>
          </a:p>
        </p:txBody>
      </p:sp>
      <p:sp>
        <p:nvSpPr>
          <p:cNvPr id="15" name="Rectangle 14">
            <a:extLst>
              <a:ext uri="{FF2B5EF4-FFF2-40B4-BE49-F238E27FC236}">
                <a16:creationId xmlns:a16="http://schemas.microsoft.com/office/drawing/2014/main" id="{A6EF7CC1-F495-4D42-BE87-43BFB3DF13DD}"/>
              </a:ext>
            </a:extLst>
          </p:cNvPr>
          <p:cNvSpPr/>
          <p:nvPr/>
        </p:nvSpPr>
        <p:spPr>
          <a:xfrm>
            <a:off x="5930454" y="1183623"/>
            <a:ext cx="5134739" cy="646331"/>
          </a:xfrm>
          <a:prstGeom prst="rect">
            <a:avLst/>
          </a:prstGeom>
        </p:spPr>
        <p:txBody>
          <a:bodyPr wrap="none">
            <a:spAutoFit/>
          </a:bodyPr>
          <a:lstStyle/>
          <a:p>
            <a:pPr algn="ctr"/>
            <a:r>
              <a:rPr lang="en-US" sz="3600" b="1">
                <a:latin typeface="Times New Roman" panose="02020603050405020304" pitchFamily="18" charset="0"/>
                <a:cs typeface="Times New Roman" panose="02020603050405020304" pitchFamily="18" charset="0"/>
              </a:rPr>
              <a:t>KHÓ KHĂN, HẠN CHẾ</a:t>
            </a:r>
            <a:endParaRPr lang="en-US" b="1">
              <a:latin typeface="Times New Roman" panose="02020603050405020304" pitchFamily="18" charset="0"/>
              <a:cs typeface="Times New Roman" panose="02020603050405020304" pitchFamily="18" charset="0"/>
            </a:endParaRPr>
          </a:p>
        </p:txBody>
      </p:sp>
      <p:sp>
        <p:nvSpPr>
          <p:cNvPr id="17" name="Arrow: Pentagon 16">
            <a:extLst>
              <a:ext uri="{FF2B5EF4-FFF2-40B4-BE49-F238E27FC236}">
                <a16:creationId xmlns:a16="http://schemas.microsoft.com/office/drawing/2014/main" id="{75927677-6D0E-46B7-BB2B-7AB4169DA31F}"/>
              </a:ext>
            </a:extLst>
          </p:cNvPr>
          <p:cNvSpPr/>
          <p:nvPr/>
        </p:nvSpPr>
        <p:spPr>
          <a:xfrm>
            <a:off x="0" y="180224"/>
            <a:ext cx="8497824" cy="7261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kern="1200" cap="all" baseline="0">
                <a:solidFill>
                  <a:schemeClr val="bg1"/>
                </a:solidFill>
                <a:latin typeface="Times New Roman" panose="02020603050405020304" pitchFamily="18" charset="0"/>
                <a:ea typeface="+mj-ea"/>
                <a:cs typeface="Times New Roman" panose="02020603050405020304" pitchFamily="18" charset="0"/>
              </a:rPr>
              <a:t>TÍNH CẤP THIẾT XÂY DỰNG ĐỀ TÀI </a:t>
            </a:r>
            <a:r>
              <a:rPr lang="en-US" sz="3200">
                <a:latin typeface="Times New Roman" panose="02020603050405020304" pitchFamily="18" charset="0"/>
                <a:cs typeface="Times New Roman" panose="02020603050405020304" pitchFamily="18" charset="0"/>
              </a:rPr>
              <a:t>(5/5)</a:t>
            </a:r>
          </a:p>
        </p:txBody>
      </p:sp>
      <p:sp>
        <p:nvSpPr>
          <p:cNvPr id="18" name="TextBox 17">
            <a:extLst>
              <a:ext uri="{FF2B5EF4-FFF2-40B4-BE49-F238E27FC236}">
                <a16:creationId xmlns:a16="http://schemas.microsoft.com/office/drawing/2014/main" id="{C0B17552-6A1F-4A7B-B12E-9C144136A1E6}"/>
              </a:ext>
            </a:extLst>
          </p:cNvPr>
          <p:cNvSpPr txBox="1"/>
          <p:nvPr/>
        </p:nvSpPr>
        <p:spPr>
          <a:xfrm>
            <a:off x="5169554" y="5033191"/>
            <a:ext cx="6680324" cy="954107"/>
          </a:xfrm>
          <a:prstGeom prst="rect">
            <a:avLst/>
          </a:prstGeom>
          <a:noFill/>
        </p:spPr>
        <p:txBody>
          <a:bodyPr wrap="square">
            <a:spAutoFit/>
          </a:bodyPr>
          <a:lstStyle/>
          <a:p>
            <a:r>
              <a:rPr lang="vi-VN" sz="2800">
                <a:latin typeface="Times New Roman" panose="02020603050405020304" pitchFamily="18" charset="0"/>
                <a:cs typeface="Times New Roman" panose="02020603050405020304" pitchFamily="18" charset="0"/>
              </a:rPr>
              <a:t>4. Có thể phát sinh</a:t>
            </a:r>
            <a:r>
              <a:rPr lang="en-US" sz="280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hình thức </a:t>
            </a:r>
            <a:r>
              <a:rPr lang="en-US" sz="2800">
                <a:latin typeface="Times New Roman" panose="02020603050405020304" pitchFamily="18" charset="0"/>
                <a:cs typeface="Times New Roman" panose="02020603050405020304" pitchFamily="18" charset="0"/>
              </a:rPr>
              <a:t>gian lận</a:t>
            </a:r>
            <a:r>
              <a:rPr lang="vi-VN" sz="2800">
                <a:latin typeface="Times New Roman" panose="02020603050405020304" pitchFamily="18" charset="0"/>
                <a:cs typeface="Times New Roman" panose="02020603050405020304" pitchFamily="18" charset="0"/>
              </a:rPr>
              <a:t> tinh vi từ phía người dùng</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92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P spid="8" grpId="0"/>
      <p:bldP spid="9" grpId="0"/>
      <p:bldP spid="11" grpId="0"/>
      <p:bldP spid="13" grpId="0" animBg="1"/>
      <p:bldP spid="14"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78" name="Rectangle 22">
            <a:extLst>
              <a:ext uri="{FF2B5EF4-FFF2-40B4-BE49-F238E27FC236}">
                <a16:creationId xmlns:a16="http://schemas.microsoft.com/office/drawing/2014/main" id="{DCC0DCE3-8753-43BB-86D2-6452D91E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24">
            <a:extLst>
              <a:ext uri="{FF2B5EF4-FFF2-40B4-BE49-F238E27FC236}">
                <a16:creationId xmlns:a16="http://schemas.microsoft.com/office/drawing/2014/main" id="{D28BC7A6-65CA-4655-8641-7BDE9699B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26">
            <a:extLst>
              <a:ext uri="{FF2B5EF4-FFF2-40B4-BE49-F238E27FC236}">
                <a16:creationId xmlns:a16="http://schemas.microsoft.com/office/drawing/2014/main" id="{58755CF4-45A8-4971-A14E-D6DE02B4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28">
            <a:extLst>
              <a:ext uri="{FF2B5EF4-FFF2-40B4-BE49-F238E27FC236}">
                <a16:creationId xmlns:a16="http://schemas.microsoft.com/office/drawing/2014/main" id="{421F62D5-850C-4310-A813-747E46433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0" name="Oval 29">
              <a:extLst>
                <a:ext uri="{FF2B5EF4-FFF2-40B4-BE49-F238E27FC236}">
                  <a16:creationId xmlns:a16="http://schemas.microsoft.com/office/drawing/2014/main" id="{CAD4B505-4A68-456B-9AFD-344192BE9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31" name="Oval 30">
              <a:extLst>
                <a:ext uri="{FF2B5EF4-FFF2-40B4-BE49-F238E27FC236}">
                  <a16:creationId xmlns:a16="http://schemas.microsoft.com/office/drawing/2014/main" id="{A7F9A339-5395-403B-B163-DFDDD9E09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useBgFill="1">
        <p:nvSpPr>
          <p:cNvPr id="86" name="Rectangle 32">
            <a:extLst>
              <a:ext uri="{FF2B5EF4-FFF2-40B4-BE49-F238E27FC236}">
                <a16:creationId xmlns:a16="http://schemas.microsoft.com/office/drawing/2014/main" id="{472095BC-C06B-45BD-A206-0F75C6A4A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8" name="Rectangle 34">
            <a:extLst>
              <a:ext uri="{FF2B5EF4-FFF2-40B4-BE49-F238E27FC236}">
                <a16:creationId xmlns:a16="http://schemas.microsoft.com/office/drawing/2014/main" id="{93DBA412-8084-461A-9B2F-284ED45FA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7997"/>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Pentagon 5">
            <a:extLst>
              <a:ext uri="{FF2B5EF4-FFF2-40B4-BE49-F238E27FC236}">
                <a16:creationId xmlns:a16="http://schemas.microsoft.com/office/drawing/2014/main" id="{72D818F4-E075-437B-8B2D-2FE0C286401B}"/>
              </a:ext>
            </a:extLst>
          </p:cNvPr>
          <p:cNvSpPr/>
          <p:nvPr/>
        </p:nvSpPr>
        <p:spPr>
          <a:xfrm>
            <a:off x="5538433" y="2947888"/>
            <a:ext cx="6155125" cy="196528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rmAutofit fontScale="92500"/>
          </a:bodyPr>
          <a:lstStyle/>
          <a:p>
            <a:pPr defTabSz="914400">
              <a:lnSpc>
                <a:spcPct val="80000"/>
              </a:lnSpc>
              <a:spcBef>
                <a:spcPct val="0"/>
              </a:spcBef>
              <a:spcAft>
                <a:spcPts val="600"/>
              </a:spcAft>
            </a:pPr>
            <a:r>
              <a:rPr lang="en-US" sz="6600" kern="1200" cap="all" baseline="0">
                <a:solidFill>
                  <a:schemeClr val="tx1"/>
                </a:solidFill>
                <a:latin typeface="Times New Roman" panose="02020603050405020304" pitchFamily="18" charset="0"/>
                <a:ea typeface="+mj-ea"/>
                <a:cs typeface="Times New Roman" panose="02020603050405020304" pitchFamily="18" charset="0"/>
              </a:rPr>
              <a:t>GIỚI THIỆU VỀ CÔNG NGHỆ</a:t>
            </a:r>
          </a:p>
        </p:txBody>
      </p:sp>
      <p:sp>
        <p:nvSpPr>
          <p:cNvPr id="92" name="Freeform: Shape 36">
            <a:extLst>
              <a:ext uri="{FF2B5EF4-FFF2-40B4-BE49-F238E27FC236}">
                <a16:creationId xmlns:a16="http://schemas.microsoft.com/office/drawing/2014/main" id="{4D40AAF3-394B-453B-8AF1-B796F8F9F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0"/>
            <a:ext cx="4480560" cy="2516783"/>
          </a:xfrm>
          <a:custGeom>
            <a:avLst/>
            <a:gdLst>
              <a:gd name="connsiteX0" fmla="*/ 273471 w 4480560"/>
              <a:gd name="connsiteY0" fmla="*/ 0 h 2516783"/>
              <a:gd name="connsiteX1" fmla="*/ 4207090 w 4480560"/>
              <a:gd name="connsiteY1" fmla="*/ 0 h 2516783"/>
              <a:gd name="connsiteX2" fmla="*/ 4218264 w 4480560"/>
              <a:gd name="connsiteY2" fmla="*/ 73216 h 2516783"/>
              <a:gd name="connsiteX3" fmla="*/ 4228529 w 4480560"/>
              <a:gd name="connsiteY3" fmla="*/ 276503 h 2516783"/>
              <a:gd name="connsiteX4" fmla="*/ 2240280 w 4480560"/>
              <a:gd name="connsiteY4" fmla="*/ 2264752 h 2516783"/>
              <a:gd name="connsiteX5" fmla="*/ 252032 w 4480560"/>
              <a:gd name="connsiteY5" fmla="*/ 276503 h 2516783"/>
              <a:gd name="connsiteX6" fmla="*/ 262297 w 4480560"/>
              <a:gd name="connsiteY6" fmla="*/ 73216 h 2516783"/>
              <a:gd name="connsiteX7" fmla="*/ 18808 w 4480560"/>
              <a:gd name="connsiteY7" fmla="*/ 0 h 2516783"/>
              <a:gd name="connsiteX8" fmla="*/ 216879 w 4480560"/>
              <a:gd name="connsiteY8" fmla="*/ 0 h 2516783"/>
              <a:gd name="connsiteX9" fmla="*/ 206579 w 4480560"/>
              <a:gd name="connsiteY9" fmla="*/ 67490 h 2516783"/>
              <a:gd name="connsiteX10" fmla="*/ 196025 w 4480560"/>
              <a:gd name="connsiteY10" fmla="*/ 276503 h 2516783"/>
              <a:gd name="connsiteX11" fmla="*/ 2240280 w 4480560"/>
              <a:gd name="connsiteY11" fmla="*/ 2320759 h 2516783"/>
              <a:gd name="connsiteX12" fmla="*/ 4284535 w 4480560"/>
              <a:gd name="connsiteY12" fmla="*/ 276503 h 2516783"/>
              <a:gd name="connsiteX13" fmla="*/ 4273981 w 4480560"/>
              <a:gd name="connsiteY13" fmla="*/ 67490 h 2516783"/>
              <a:gd name="connsiteX14" fmla="*/ 4263681 w 4480560"/>
              <a:gd name="connsiteY14" fmla="*/ 0 h 2516783"/>
              <a:gd name="connsiteX15" fmla="*/ 4461752 w 4480560"/>
              <a:gd name="connsiteY15" fmla="*/ 0 h 2516783"/>
              <a:gd name="connsiteX16" fmla="*/ 4468994 w 4480560"/>
              <a:gd name="connsiteY16" fmla="*/ 47447 h 2516783"/>
              <a:gd name="connsiteX17" fmla="*/ 4480560 w 4480560"/>
              <a:gd name="connsiteY17" fmla="*/ 276503 h 2516783"/>
              <a:gd name="connsiteX18" fmla="*/ 2240280 w 4480560"/>
              <a:gd name="connsiteY18" fmla="*/ 2516783 h 2516783"/>
              <a:gd name="connsiteX19" fmla="*/ 0 w 4480560"/>
              <a:gd name="connsiteY19" fmla="*/ 276503 h 2516783"/>
              <a:gd name="connsiteX20" fmla="*/ 11567 w 4480560"/>
              <a:gd name="connsiteY20" fmla="*/ 47447 h 251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80560" h="2516783">
                <a:moveTo>
                  <a:pt x="273471" y="0"/>
                </a:moveTo>
                <a:lnTo>
                  <a:pt x="4207090" y="0"/>
                </a:lnTo>
                <a:lnTo>
                  <a:pt x="4218264" y="73216"/>
                </a:lnTo>
                <a:cubicBezTo>
                  <a:pt x="4225052" y="140055"/>
                  <a:pt x="4228529" y="207873"/>
                  <a:pt x="4228529" y="276503"/>
                </a:cubicBezTo>
                <a:cubicBezTo>
                  <a:pt x="4228529" y="1374583"/>
                  <a:pt x="3338359" y="2264752"/>
                  <a:pt x="2240280" y="2264752"/>
                </a:cubicBezTo>
                <a:cubicBezTo>
                  <a:pt x="1142201" y="2264752"/>
                  <a:pt x="252032" y="1374583"/>
                  <a:pt x="252032" y="276503"/>
                </a:cubicBezTo>
                <a:cubicBezTo>
                  <a:pt x="252032" y="207873"/>
                  <a:pt x="255509" y="140055"/>
                  <a:pt x="262297" y="73216"/>
                </a:cubicBezTo>
                <a:close/>
                <a:moveTo>
                  <a:pt x="18808" y="0"/>
                </a:moveTo>
                <a:lnTo>
                  <a:pt x="216879" y="0"/>
                </a:lnTo>
                <a:lnTo>
                  <a:pt x="206579" y="67490"/>
                </a:lnTo>
                <a:cubicBezTo>
                  <a:pt x="199600" y="136212"/>
                  <a:pt x="196025" y="205940"/>
                  <a:pt x="196025" y="276503"/>
                </a:cubicBezTo>
                <a:cubicBezTo>
                  <a:pt x="196025" y="1405514"/>
                  <a:pt x="1111269" y="2320759"/>
                  <a:pt x="2240280" y="2320759"/>
                </a:cubicBezTo>
                <a:cubicBezTo>
                  <a:pt x="3369291" y="2320759"/>
                  <a:pt x="4284535" y="1405514"/>
                  <a:pt x="4284535" y="276503"/>
                </a:cubicBezTo>
                <a:cubicBezTo>
                  <a:pt x="4284535" y="205940"/>
                  <a:pt x="4280960" y="136212"/>
                  <a:pt x="4273981" y="67490"/>
                </a:cubicBezTo>
                <a:lnTo>
                  <a:pt x="4263681" y="0"/>
                </a:lnTo>
                <a:lnTo>
                  <a:pt x="4461752" y="0"/>
                </a:lnTo>
                <a:lnTo>
                  <a:pt x="4468994" y="47447"/>
                </a:lnTo>
                <a:cubicBezTo>
                  <a:pt x="4476642" y="122759"/>
                  <a:pt x="4480560" y="199173"/>
                  <a:pt x="4480560" y="276503"/>
                </a:cubicBezTo>
                <a:cubicBezTo>
                  <a:pt x="4480560" y="1513776"/>
                  <a:pt x="3477553" y="2516783"/>
                  <a:pt x="2240280" y="2516783"/>
                </a:cubicBezTo>
                <a:cubicBezTo>
                  <a:pt x="1003008" y="2516783"/>
                  <a:pt x="0" y="1513776"/>
                  <a:pt x="0" y="276503"/>
                </a:cubicBezTo>
                <a:cubicBezTo>
                  <a:pt x="0" y="199173"/>
                  <a:pt x="3918" y="122759"/>
                  <a:pt x="11567" y="47447"/>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93" name="Freeform: Shape 38">
            <a:extLst>
              <a:ext uri="{FF2B5EF4-FFF2-40B4-BE49-F238E27FC236}">
                <a16:creationId xmlns:a16="http://schemas.microsoft.com/office/drawing/2014/main" id="{A4D0672D-43C7-420C-A186-48122D7CD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667"/>
            <a:ext cx="5681204" cy="6320333"/>
          </a:xfrm>
          <a:custGeom>
            <a:avLst/>
            <a:gdLst>
              <a:gd name="connsiteX0" fmla="*/ 0 w 5681204"/>
              <a:gd name="connsiteY0" fmla="*/ 5597835 h 6320333"/>
              <a:gd name="connsiteX1" fmla="*/ 39695 w 5681204"/>
              <a:gd name="connsiteY1" fmla="*/ 5641510 h 6320333"/>
              <a:gd name="connsiteX2" fmla="*/ 1034272 w 5681204"/>
              <a:gd name="connsiteY2" fmla="*/ 6312073 h 6320333"/>
              <a:gd name="connsiteX3" fmla="*/ 1056841 w 5681204"/>
              <a:gd name="connsiteY3" fmla="*/ 6320333 h 6320333"/>
              <a:gd name="connsiteX4" fmla="*/ 413612 w 5681204"/>
              <a:gd name="connsiteY4" fmla="*/ 6320333 h 6320333"/>
              <a:gd name="connsiteX5" fmla="*/ 300961 w 5681204"/>
              <a:gd name="connsiteY5" fmla="*/ 6249073 h 6320333"/>
              <a:gd name="connsiteX6" fmla="*/ 71042 w 5681204"/>
              <a:gd name="connsiteY6" fmla="*/ 6074983 h 6320333"/>
              <a:gd name="connsiteX7" fmla="*/ 0 w 5681204"/>
              <a:gd name="connsiteY7" fmla="*/ 6010415 h 6320333"/>
              <a:gd name="connsiteX8" fmla="*/ 2252205 w 5681204"/>
              <a:gd name="connsiteY8" fmla="*/ 385763 h 6320333"/>
              <a:gd name="connsiteX9" fmla="*/ 5295442 w 5681204"/>
              <a:gd name="connsiteY9" fmla="*/ 3429000 h 6320333"/>
              <a:gd name="connsiteX10" fmla="*/ 3436771 w 5681204"/>
              <a:gd name="connsiteY10" fmla="*/ 6233085 h 6320333"/>
              <a:gd name="connsiteX11" fmla="*/ 3198390 w 5681204"/>
              <a:gd name="connsiteY11" fmla="*/ 6320333 h 6320333"/>
              <a:gd name="connsiteX12" fmla="*/ 1306021 w 5681204"/>
              <a:gd name="connsiteY12" fmla="*/ 6320333 h 6320333"/>
              <a:gd name="connsiteX13" fmla="*/ 1067639 w 5681204"/>
              <a:gd name="connsiteY13" fmla="*/ 6233085 h 6320333"/>
              <a:gd name="connsiteX14" fmla="*/ 100311 w 5681204"/>
              <a:gd name="connsiteY14" fmla="*/ 5580893 h 6320333"/>
              <a:gd name="connsiteX15" fmla="*/ 0 w 5681204"/>
              <a:gd name="connsiteY15" fmla="*/ 5470524 h 6320333"/>
              <a:gd name="connsiteX16" fmla="*/ 0 w 5681204"/>
              <a:gd name="connsiteY16" fmla="*/ 1387476 h 6320333"/>
              <a:gd name="connsiteX17" fmla="*/ 100311 w 5681204"/>
              <a:gd name="connsiteY17" fmla="*/ 1277106 h 6320333"/>
              <a:gd name="connsiteX18" fmla="*/ 2252205 w 5681204"/>
              <a:gd name="connsiteY18" fmla="*/ 385763 h 6320333"/>
              <a:gd name="connsiteX19" fmla="*/ 2252205 w 5681204"/>
              <a:gd name="connsiteY19" fmla="*/ 0 h 6320333"/>
              <a:gd name="connsiteX20" fmla="*/ 5681204 w 5681204"/>
              <a:gd name="connsiteY20" fmla="*/ 3429000 h 6320333"/>
              <a:gd name="connsiteX21" fmla="*/ 4169391 w 5681204"/>
              <a:gd name="connsiteY21" fmla="*/ 6272380 h 6320333"/>
              <a:gd name="connsiteX22" fmla="*/ 4090458 w 5681204"/>
              <a:gd name="connsiteY22" fmla="*/ 6320333 h 6320333"/>
              <a:gd name="connsiteX23" fmla="*/ 3447569 w 5681204"/>
              <a:gd name="connsiteY23" fmla="*/ 6320333 h 6320333"/>
              <a:gd name="connsiteX24" fmla="*/ 3470138 w 5681204"/>
              <a:gd name="connsiteY24" fmla="*/ 6312073 h 6320333"/>
              <a:gd name="connsiteX25" fmla="*/ 5381167 w 5681204"/>
              <a:gd name="connsiteY25" fmla="*/ 3429000 h 6320333"/>
              <a:gd name="connsiteX26" fmla="*/ 2252205 w 5681204"/>
              <a:gd name="connsiteY26" fmla="*/ 300038 h 6320333"/>
              <a:gd name="connsiteX27" fmla="*/ 39695 w 5681204"/>
              <a:gd name="connsiteY27" fmla="*/ 1216490 h 6320333"/>
              <a:gd name="connsiteX28" fmla="*/ 0 w 5681204"/>
              <a:gd name="connsiteY28" fmla="*/ 1260165 h 6320333"/>
              <a:gd name="connsiteX29" fmla="*/ 0 w 5681204"/>
              <a:gd name="connsiteY29" fmla="*/ 847584 h 6320333"/>
              <a:gd name="connsiteX30" fmla="*/ 71042 w 5681204"/>
              <a:gd name="connsiteY30" fmla="*/ 783017 h 6320333"/>
              <a:gd name="connsiteX31" fmla="*/ 2252205 w 5681204"/>
              <a:gd name="connsiteY31" fmla="*/ 0 h 63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81204" h="6320333">
                <a:moveTo>
                  <a:pt x="0" y="5597835"/>
                </a:moveTo>
                <a:lnTo>
                  <a:pt x="39695" y="5641510"/>
                </a:lnTo>
                <a:cubicBezTo>
                  <a:pt x="322810" y="5924626"/>
                  <a:pt x="659928" y="6153739"/>
                  <a:pt x="1034272" y="6312073"/>
                </a:cubicBezTo>
                <a:lnTo>
                  <a:pt x="1056841" y="6320333"/>
                </a:lnTo>
                <a:lnTo>
                  <a:pt x="413612" y="6320333"/>
                </a:lnTo>
                <a:lnTo>
                  <a:pt x="300961" y="6249073"/>
                </a:lnTo>
                <a:cubicBezTo>
                  <a:pt x="221838" y="6194223"/>
                  <a:pt x="145134" y="6136129"/>
                  <a:pt x="71042" y="6074983"/>
                </a:cubicBezTo>
                <a:lnTo>
                  <a:pt x="0" y="6010415"/>
                </a:lnTo>
                <a:close/>
                <a:moveTo>
                  <a:pt x="2252205" y="385763"/>
                </a:moveTo>
                <a:cubicBezTo>
                  <a:pt x="3932939" y="385763"/>
                  <a:pt x="5295442" y="1748266"/>
                  <a:pt x="5295442" y="3429000"/>
                </a:cubicBezTo>
                <a:cubicBezTo>
                  <a:pt x="5295442" y="4689551"/>
                  <a:pt x="4529034" y="5771096"/>
                  <a:pt x="3436771" y="6233085"/>
                </a:cubicBezTo>
                <a:lnTo>
                  <a:pt x="3198390" y="6320333"/>
                </a:lnTo>
                <a:lnTo>
                  <a:pt x="1306021" y="6320333"/>
                </a:lnTo>
                <a:lnTo>
                  <a:pt x="1067639" y="6233085"/>
                </a:lnTo>
                <a:cubicBezTo>
                  <a:pt x="703552" y="6079088"/>
                  <a:pt x="375670" y="5856252"/>
                  <a:pt x="100311" y="5580893"/>
                </a:cubicBezTo>
                <a:lnTo>
                  <a:pt x="0" y="5470524"/>
                </a:lnTo>
                <a:lnTo>
                  <a:pt x="0" y="1387476"/>
                </a:lnTo>
                <a:lnTo>
                  <a:pt x="100311" y="1277106"/>
                </a:lnTo>
                <a:cubicBezTo>
                  <a:pt x="651028" y="726388"/>
                  <a:pt x="1411838" y="385763"/>
                  <a:pt x="2252205" y="385763"/>
                </a:cubicBezTo>
                <a:close/>
                <a:moveTo>
                  <a:pt x="2252205" y="0"/>
                </a:moveTo>
                <a:cubicBezTo>
                  <a:pt x="4145989" y="0"/>
                  <a:pt x="5681204" y="1535215"/>
                  <a:pt x="5681204" y="3429000"/>
                </a:cubicBezTo>
                <a:cubicBezTo>
                  <a:pt x="5681204" y="4612615"/>
                  <a:pt x="5081511" y="5656164"/>
                  <a:pt x="4169391" y="6272380"/>
                </a:cubicBezTo>
                <a:lnTo>
                  <a:pt x="4090458" y="6320333"/>
                </a:lnTo>
                <a:lnTo>
                  <a:pt x="3447569" y="6320333"/>
                </a:lnTo>
                <a:lnTo>
                  <a:pt x="3470138" y="6312073"/>
                </a:lnTo>
                <a:cubicBezTo>
                  <a:pt x="4593170" y="5837070"/>
                  <a:pt x="5381167" y="4725058"/>
                  <a:pt x="5381167" y="3429000"/>
                </a:cubicBezTo>
                <a:cubicBezTo>
                  <a:pt x="5381167" y="1700922"/>
                  <a:pt x="3980282" y="300038"/>
                  <a:pt x="2252205" y="300038"/>
                </a:cubicBezTo>
                <a:cubicBezTo>
                  <a:pt x="1388166" y="300038"/>
                  <a:pt x="605925" y="650259"/>
                  <a:pt x="39695" y="1216490"/>
                </a:cubicBezTo>
                <a:lnTo>
                  <a:pt x="0" y="1260165"/>
                </a:lnTo>
                <a:lnTo>
                  <a:pt x="0" y="847584"/>
                </a:lnTo>
                <a:lnTo>
                  <a:pt x="71042" y="783017"/>
                </a:lnTo>
                <a:cubicBezTo>
                  <a:pt x="663776" y="293850"/>
                  <a:pt x="1423674" y="0"/>
                  <a:pt x="2252205"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7" name="Picture 16" descr="Nguyên lý hoạt động của công nghệ RFID">
            <a:extLst>
              <a:ext uri="{FF2B5EF4-FFF2-40B4-BE49-F238E27FC236}">
                <a16:creationId xmlns:a16="http://schemas.microsoft.com/office/drawing/2014/main" id="{EE4193ED-FD22-4671-AC55-636C64250631}"/>
              </a:ext>
            </a:extLst>
          </p:cNvPr>
          <p:cNvPicPr/>
          <p:nvPr/>
        </p:nvPicPr>
        <p:blipFill>
          <a:blip r:embed="rId8">
            <a:extLst>
              <a:ext uri="{28A0092B-C50C-407E-A947-70E740481C1C}">
                <a14:useLocalDpi xmlns:a14="http://schemas.microsoft.com/office/drawing/2010/main" val="0"/>
              </a:ext>
            </a:extLst>
          </a:blip>
          <a:stretch>
            <a:fillRect/>
          </a:stretch>
        </p:blipFill>
        <p:spPr bwMode="auto">
          <a:xfrm>
            <a:off x="6470524" y="474828"/>
            <a:ext cx="2007038" cy="1148809"/>
          </a:xfrm>
          <a:prstGeom prst="rect">
            <a:avLst/>
          </a:prstGeom>
          <a:noFill/>
        </p:spPr>
      </p:pic>
      <p:pic>
        <p:nvPicPr>
          <p:cNvPr id="18" name="Picture 17">
            <a:extLst>
              <a:ext uri="{FF2B5EF4-FFF2-40B4-BE49-F238E27FC236}">
                <a16:creationId xmlns:a16="http://schemas.microsoft.com/office/drawing/2014/main" id="{321699D2-0652-4059-988E-40686496EC80}"/>
              </a:ext>
            </a:extLst>
          </p:cNvPr>
          <p:cNvPicPr/>
          <p:nvPr/>
        </p:nvPicPr>
        <p:blipFill>
          <a:blip r:embed="rId9">
            <a:extLst>
              <a:ext uri="{28A0092B-C50C-407E-A947-70E740481C1C}">
                <a14:useLocalDpi xmlns:a14="http://schemas.microsoft.com/office/drawing/2010/main" val="0"/>
              </a:ext>
            </a:extLst>
          </a:blip>
          <a:stretch>
            <a:fillRect/>
          </a:stretch>
        </p:blipFill>
        <p:spPr bwMode="auto">
          <a:xfrm>
            <a:off x="637465" y="2115404"/>
            <a:ext cx="3512159" cy="3671247"/>
          </a:xfrm>
          <a:prstGeom prst="rect">
            <a:avLst/>
          </a:prstGeom>
          <a:noFill/>
        </p:spPr>
      </p:pic>
      <p:sp>
        <p:nvSpPr>
          <p:cNvPr id="8" name="Slide Number Placeholder 7">
            <a:extLst>
              <a:ext uri="{FF2B5EF4-FFF2-40B4-BE49-F238E27FC236}">
                <a16:creationId xmlns:a16="http://schemas.microsoft.com/office/drawing/2014/main" id="{0767DBE2-3D22-4C61-B1CC-7D5C5C46A89B}"/>
              </a:ext>
            </a:extLst>
          </p:cNvPr>
          <p:cNvSpPr>
            <a:spLocks noGrp="1"/>
          </p:cNvSpPr>
          <p:nvPr>
            <p:ph type="sldNum" sz="quarter" idx="12"/>
          </p:nvPr>
        </p:nvSpPr>
        <p:spPr>
          <a:xfrm>
            <a:off x="10937434" y="6272783"/>
            <a:ext cx="779498" cy="304591"/>
          </a:xfrm>
        </p:spPr>
        <p:txBody>
          <a:bodyPr vert="horz" lIns="91440" tIns="45720" rIns="91440" bIns="45720" rtlCol="0" anchor="ctr">
            <a:normAutofit/>
          </a:bodyPr>
          <a:lstStyle/>
          <a:p>
            <a:pPr algn="r" defTabSz="914400">
              <a:lnSpc>
                <a:spcPct val="90000"/>
              </a:lnSpc>
              <a:spcAft>
                <a:spcPts val="600"/>
              </a:spcAft>
            </a:pPr>
            <a:fld id="{033ED8BB-0197-432D-94CB-A37C75AAC944}" type="slidenum">
              <a:rPr lang="en-US" sz="1500">
                <a:solidFill>
                  <a:schemeClr val="tx1"/>
                </a:solidFill>
              </a:rPr>
              <a:pPr algn="r" defTabSz="914400">
                <a:lnSpc>
                  <a:spcPct val="90000"/>
                </a:lnSpc>
                <a:spcAft>
                  <a:spcPts val="600"/>
                </a:spcAft>
              </a:pPr>
              <a:t>9</a:t>
            </a:fld>
            <a:endParaRPr lang="en-US" sz="1500">
              <a:solidFill>
                <a:schemeClr val="tx1"/>
              </a:solidFill>
            </a:endParaRPr>
          </a:p>
        </p:txBody>
      </p:sp>
    </p:spTree>
    <p:extLst>
      <p:ext uri="{BB962C8B-B14F-4D97-AF65-F5344CB8AC3E}">
        <p14:creationId xmlns:p14="http://schemas.microsoft.com/office/powerpoint/2010/main" val="373016957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0A7B71E63E77D24D94943CA6369297B3" ma:contentTypeVersion="2" ma:contentTypeDescription="Tạo tài liệu mới." ma:contentTypeScope="" ma:versionID="3b65b09697b4ed5b6c767303c66398b5">
  <xsd:schema xmlns:xsd="http://www.w3.org/2001/XMLSchema" xmlns:xs="http://www.w3.org/2001/XMLSchema" xmlns:p="http://schemas.microsoft.com/office/2006/metadata/properties" xmlns:ns3="2f1b307e-2cd0-495d-9123-e7ba309354b1" targetNamespace="http://schemas.microsoft.com/office/2006/metadata/properties" ma:root="true" ma:fieldsID="58db9a9a2bd793f10b3d4fe8beaad852" ns3:_="">
    <xsd:import namespace="2f1b307e-2cd0-495d-9123-e7ba309354b1"/>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1b307e-2cd0-495d-9123-e7ba309354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105CA-0A7D-4105-A73B-030114DBA198}">
  <ds:schemaRefs>
    <ds:schemaRef ds:uri="2f1b307e-2cd0-495d-9123-e7ba309354b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50404A-AD0A-475C-9436-C90635CF5D88}">
  <ds:schemaRefs>
    <ds:schemaRef ds:uri="http://schemas.microsoft.com/office/2006/metadata/properties"/>
    <ds:schemaRef ds:uri="http://schemas.openxmlformats.org/package/2006/metadata/core-properties"/>
    <ds:schemaRef ds:uri="http://purl.org/dc/elements/1.1/"/>
    <ds:schemaRef ds:uri="2f1b307e-2cd0-495d-9123-e7ba309354b1"/>
    <ds:schemaRef ds:uri="http://purl.org/dc/term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E84ECC5-A327-48E8-AAF4-8C334ACE71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110</TotalTime>
  <Words>4842</Words>
  <Application>Microsoft Office PowerPoint</Application>
  <PresentationFormat>Widescreen</PresentationFormat>
  <Paragraphs>316</Paragraphs>
  <Slides>42</Slides>
  <Notes>17</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-apple-system</vt:lpstr>
      <vt:lpstr>Arial</vt:lpstr>
      <vt:lpstr>Calibri</vt:lpstr>
      <vt:lpstr>Rockwell</vt:lpstr>
      <vt:lpstr>Rockwell Condensed</vt:lpstr>
      <vt:lpstr>Rockwell Extra Bold</vt:lpstr>
      <vt:lpstr>Times New Roman</vt:lpstr>
      <vt:lpstr>Wingdings</vt:lpstr>
      <vt:lpstr>Wood 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SẢN PHẨM</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Hiep</dc:creator>
  <cp:lastModifiedBy>Hoang Hiep</cp:lastModifiedBy>
  <cp:revision>2</cp:revision>
  <dcterms:created xsi:type="dcterms:W3CDTF">2020-11-09T16:29:36Z</dcterms:created>
  <dcterms:modified xsi:type="dcterms:W3CDTF">2021-10-04T03:05:47Z</dcterms:modified>
</cp:coreProperties>
</file>